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48" r:id="rId1"/>
  </p:sldMasterIdLst>
  <p:notesMasterIdLst>
    <p:notesMasterId r:id="rId92"/>
  </p:notesMasterIdLst>
  <p:handoutMasterIdLst>
    <p:handoutMasterId r:id="rId93"/>
  </p:handoutMasterIdLst>
  <p:sldIdLst>
    <p:sldId id="269" r:id="rId3"/>
    <p:sldId id="460" r:id="rId4"/>
    <p:sldId id="457" r:id="rId5"/>
    <p:sldId id="461" r:id="rId6"/>
    <p:sldId id="465" r:id="rId7"/>
    <p:sldId id="466" r:id="rId8"/>
    <p:sldId id="467" r:id="rId9"/>
    <p:sldId id="468" r:id="rId10"/>
    <p:sldId id="469" r:id="rId11"/>
    <p:sldId id="472" r:id="rId12"/>
    <p:sldId id="473" r:id="rId13"/>
    <p:sldId id="462" r:id="rId14"/>
    <p:sldId id="474" r:id="rId15"/>
    <p:sldId id="475" r:id="rId16"/>
    <p:sldId id="476" r:id="rId17"/>
    <p:sldId id="477" r:id="rId18"/>
    <p:sldId id="572" r:id="rId19"/>
    <p:sldId id="478" r:id="rId20"/>
    <p:sldId id="480" r:id="rId21"/>
    <p:sldId id="481" r:id="rId22"/>
    <p:sldId id="482" r:id="rId23"/>
    <p:sldId id="484" r:id="rId24"/>
    <p:sldId id="485" r:id="rId25"/>
    <p:sldId id="486" r:id="rId26"/>
    <p:sldId id="487" r:id="rId27"/>
    <p:sldId id="588" r:id="rId28"/>
    <p:sldId id="589" r:id="rId29"/>
    <p:sldId id="590" r:id="rId30"/>
    <p:sldId id="591" r:id="rId31"/>
    <p:sldId id="592" r:id="rId32"/>
    <p:sldId id="593" r:id="rId33"/>
    <p:sldId id="594" r:id="rId34"/>
    <p:sldId id="595" r:id="rId35"/>
    <p:sldId id="596" r:id="rId36"/>
    <p:sldId id="597" r:id="rId37"/>
    <p:sldId id="598" r:id="rId38"/>
    <p:sldId id="491" r:id="rId39"/>
    <p:sldId id="492" r:id="rId40"/>
    <p:sldId id="493" r:id="rId41"/>
    <p:sldId id="496" r:id="rId42"/>
    <p:sldId id="612" r:id="rId43"/>
    <p:sldId id="514" r:id="rId44"/>
    <p:sldId id="516" r:id="rId45"/>
    <p:sldId id="517" r:id="rId46"/>
    <p:sldId id="518" r:id="rId47"/>
    <p:sldId id="519" r:id="rId48"/>
    <p:sldId id="574" r:id="rId49"/>
    <p:sldId id="576" r:id="rId50"/>
    <p:sldId id="578" r:id="rId51"/>
    <p:sldId id="579" r:id="rId52"/>
    <p:sldId id="575" r:id="rId53"/>
    <p:sldId id="577" r:id="rId54"/>
    <p:sldId id="580" r:id="rId55"/>
    <p:sldId id="581" r:id="rId56"/>
    <p:sldId id="582" r:id="rId57"/>
    <p:sldId id="523" r:id="rId58"/>
    <p:sldId id="583" r:id="rId59"/>
    <p:sldId id="614" r:id="rId60"/>
    <p:sldId id="526" r:id="rId61"/>
    <p:sldId id="527" r:id="rId62"/>
    <p:sldId id="528" r:id="rId63"/>
    <p:sldId id="530" r:id="rId64"/>
    <p:sldId id="532" r:id="rId65"/>
    <p:sldId id="615" r:id="rId66"/>
    <p:sldId id="541" r:id="rId67"/>
    <p:sldId id="542" r:id="rId68"/>
    <p:sldId id="543" r:id="rId69"/>
    <p:sldId id="544" r:id="rId70"/>
    <p:sldId id="545" r:id="rId71"/>
    <p:sldId id="546" r:id="rId72"/>
    <p:sldId id="547" r:id="rId73"/>
    <p:sldId id="548" r:id="rId74"/>
    <p:sldId id="549" r:id="rId75"/>
    <p:sldId id="551" r:id="rId76"/>
    <p:sldId id="553" r:id="rId77"/>
    <p:sldId id="616" r:id="rId78"/>
    <p:sldId id="554" r:id="rId79"/>
    <p:sldId id="555" r:id="rId80"/>
    <p:sldId id="566" r:id="rId81"/>
    <p:sldId id="603" r:id="rId82"/>
    <p:sldId id="604" r:id="rId83"/>
    <p:sldId id="605" r:id="rId84"/>
    <p:sldId id="606" r:id="rId85"/>
    <p:sldId id="607" r:id="rId86"/>
    <p:sldId id="608" r:id="rId87"/>
    <p:sldId id="609" r:id="rId88"/>
    <p:sldId id="610" r:id="rId89"/>
    <p:sldId id="611" r:id="rId90"/>
    <p:sldId id="323" r:id="rId91"/>
  </p:sldIdLst>
  <p:sldSz cx="12192000" cy="6858000"/>
  <p:notesSz cx="6858000" cy="9144000"/>
  <p:custDataLst>
    <p:tags r:id="rId9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61" userDrawn="1">
          <p15:clr>
            <a:srgbClr val="A4A3A4"/>
          </p15:clr>
        </p15:guide>
        <p15:guide id="4" pos="7219" userDrawn="1">
          <p15:clr>
            <a:srgbClr val="A4A3A4"/>
          </p15:clr>
        </p15:guide>
        <p15:guide id="5" orient="horz" pos="86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9B0D1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showGuides="1">
      <p:cViewPr varScale="1">
        <p:scale>
          <a:sx n="73" d="100"/>
          <a:sy n="73" d="100"/>
        </p:scale>
        <p:origin x="618" y="-54"/>
      </p:cViewPr>
      <p:guideLst>
        <p:guide orient="horz" pos="2160"/>
        <p:guide pos="3840"/>
        <p:guide pos="461"/>
        <p:guide pos="7219"/>
        <p:guide orient="horz" pos="867"/>
      </p:guideLst>
    </p:cSldViewPr>
  </p:slideViewPr>
  <p:notesTextViewPr>
    <p:cViewPr>
      <p:scale>
        <a:sx n="3" d="2"/>
        <a:sy n="3" d="2"/>
      </p:scale>
      <p:origin x="0" y="0"/>
    </p:cViewPr>
  </p:notesTextViewPr>
  <p:sorterViewPr>
    <p:cViewPr>
      <p:scale>
        <a:sx n="125" d="100"/>
        <a:sy n="125" d="100"/>
      </p:scale>
      <p:origin x="0" y="0"/>
    </p:cViewPr>
  </p:sorterViewPr>
  <p:notesViewPr>
    <p:cSldViewPr snapToGrid="0">
      <p:cViewPr varScale="1">
        <p:scale>
          <a:sx n="66" d="100"/>
          <a:sy n="66" d="100"/>
        </p:scale>
        <p:origin x="2280" y="67"/>
      </p:cViewPr>
      <p:guideLst/>
    </p:cSldViewPr>
  </p:notesViewPr>
  <p:gridSpacing cx="72008" cy="72008"/>
</p:viewPr>
</file>

<file path=ppt/_rels/presentation.xml.rels><?xml version="1.0" encoding="UTF-8" standalone="yes"?>
<Relationships xmlns="http://schemas.openxmlformats.org/package/2006/relationships"><Relationship Id="rId97" Type="http://schemas.openxmlformats.org/officeDocument/2006/relationships/tags" Target="tags/tag1.xml"/><Relationship Id="rId96" Type="http://schemas.openxmlformats.org/officeDocument/2006/relationships/tableStyles" Target="tableStyles.xml"/><Relationship Id="rId95" Type="http://schemas.openxmlformats.org/officeDocument/2006/relationships/viewProps" Target="viewProps.xml"/><Relationship Id="rId94" Type="http://schemas.openxmlformats.org/officeDocument/2006/relationships/presProps" Target="presProps.xml"/><Relationship Id="rId93" Type="http://schemas.openxmlformats.org/officeDocument/2006/relationships/handoutMaster" Target="handoutMasters/handoutMaster1.xml"/><Relationship Id="rId92" Type="http://schemas.openxmlformats.org/officeDocument/2006/relationships/notesMaster" Target="notesMasters/notesMaster1.xml"/><Relationship Id="rId91" Type="http://schemas.openxmlformats.org/officeDocument/2006/relationships/slide" Target="slides/slide89.xml"/><Relationship Id="rId90" Type="http://schemas.openxmlformats.org/officeDocument/2006/relationships/slide" Target="slides/slide88.xml"/><Relationship Id="rId9" Type="http://schemas.openxmlformats.org/officeDocument/2006/relationships/slide" Target="slides/slide7.xml"/><Relationship Id="rId89" Type="http://schemas.openxmlformats.org/officeDocument/2006/relationships/slide" Target="slides/slide87.xml"/><Relationship Id="rId88" Type="http://schemas.openxmlformats.org/officeDocument/2006/relationships/slide" Target="slides/slide86.xml"/><Relationship Id="rId87" Type="http://schemas.openxmlformats.org/officeDocument/2006/relationships/slide" Target="slides/slide85.xml"/><Relationship Id="rId86" Type="http://schemas.openxmlformats.org/officeDocument/2006/relationships/slide" Target="slides/slide84.xml"/><Relationship Id="rId85" Type="http://schemas.openxmlformats.org/officeDocument/2006/relationships/slide" Target="slides/slide83.xml"/><Relationship Id="rId84" Type="http://schemas.openxmlformats.org/officeDocument/2006/relationships/slide" Target="slides/slide82.xml"/><Relationship Id="rId83" Type="http://schemas.openxmlformats.org/officeDocument/2006/relationships/slide" Target="slides/slide81.xml"/><Relationship Id="rId82" Type="http://schemas.openxmlformats.org/officeDocument/2006/relationships/slide" Target="slides/slide80.xml"/><Relationship Id="rId81" Type="http://schemas.openxmlformats.org/officeDocument/2006/relationships/slide" Target="slides/slide79.xml"/><Relationship Id="rId80" Type="http://schemas.openxmlformats.org/officeDocument/2006/relationships/slide" Target="slides/slide78.xml"/><Relationship Id="rId8" Type="http://schemas.openxmlformats.org/officeDocument/2006/relationships/slide" Target="slides/slide6.xml"/><Relationship Id="rId79" Type="http://schemas.openxmlformats.org/officeDocument/2006/relationships/slide" Target="slides/slide77.xml"/><Relationship Id="rId78" Type="http://schemas.openxmlformats.org/officeDocument/2006/relationships/slide" Target="slides/slide76.xml"/><Relationship Id="rId77" Type="http://schemas.openxmlformats.org/officeDocument/2006/relationships/slide" Target="slides/slide75.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34F44D-5D97-406A-BA0E-58D163AAE4C6}"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E8CD462-4244-45FD-AE81-8D4A47C32CB1}"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7.jpe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82B2DD-681E-48D7-A961-2116EC31A55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8B16A2-B07D-4345-8CFE-24C5379642B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t="26291" b="14193"/>
          <a:stretch>
            <a:fillRect/>
          </a:stretch>
        </p:blipFill>
        <p:spPr>
          <a:xfrm>
            <a:off x="1" y="0"/>
            <a:ext cx="12192000" cy="4838700"/>
          </a:xfrm>
          <a:prstGeom prst="rect">
            <a:avLst/>
          </a:prstGeom>
        </p:spPr>
      </p:pic>
      <p:sp>
        <p:nvSpPr>
          <p:cNvPr id="8" name="矩形 7"/>
          <p:cNvSpPr/>
          <p:nvPr userDrawn="1"/>
        </p:nvSpPr>
        <p:spPr>
          <a:xfrm>
            <a:off x="0" y="0"/>
            <a:ext cx="12192000" cy="4838700"/>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0" y="4838700"/>
            <a:ext cx="12192000" cy="1143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userDrawn="1"/>
        </p:nvGrpSpPr>
        <p:grpSpPr>
          <a:xfrm>
            <a:off x="10220325" y="512763"/>
            <a:ext cx="1239777" cy="388521"/>
            <a:chOff x="2571750" y="2305050"/>
            <a:chExt cx="7107238" cy="2227263"/>
          </a:xfrm>
          <a:solidFill>
            <a:schemeClr val="bg1"/>
          </a:solidFill>
        </p:grpSpPr>
        <p:sp>
          <p:nvSpPr>
            <p:cNvPr id="11" name="Freeform 5"/>
            <p:cNvSpPr/>
            <p:nvPr/>
          </p:nvSpPr>
          <p:spPr bwMode="auto">
            <a:xfrm>
              <a:off x="5570538" y="2641600"/>
              <a:ext cx="169863" cy="527050"/>
            </a:xfrm>
            <a:custGeom>
              <a:avLst/>
              <a:gdLst>
                <a:gd name="T0" fmla="*/ 0 w 40"/>
                <a:gd name="T1" fmla="*/ 117 h 124"/>
                <a:gd name="T2" fmla="*/ 7 w 40"/>
                <a:gd name="T3" fmla="*/ 122 h 124"/>
                <a:gd name="T4" fmla="*/ 23 w 40"/>
                <a:gd name="T5" fmla="*/ 95 h 124"/>
                <a:gd name="T6" fmla="*/ 39 w 40"/>
                <a:gd name="T7" fmla="*/ 34 h 124"/>
                <a:gd name="T8" fmla="*/ 15 w 40"/>
                <a:gd name="T9" fmla="*/ 0 h 124"/>
                <a:gd name="T10" fmla="*/ 7 w 40"/>
                <a:gd name="T11" fmla="*/ 7 h 124"/>
                <a:gd name="T12" fmla="*/ 12 w 40"/>
                <a:gd name="T13" fmla="*/ 42 h 124"/>
                <a:gd name="T14" fmla="*/ 6 w 40"/>
                <a:gd name="T15" fmla="*/ 95 h 124"/>
                <a:gd name="T16" fmla="*/ 0 w 40"/>
                <a:gd name="T17" fmla="*/ 11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24">
                  <a:moveTo>
                    <a:pt x="0" y="117"/>
                  </a:moveTo>
                  <a:cubicBezTo>
                    <a:pt x="0" y="117"/>
                    <a:pt x="0" y="124"/>
                    <a:pt x="7" y="122"/>
                  </a:cubicBezTo>
                  <a:cubicBezTo>
                    <a:pt x="7" y="122"/>
                    <a:pt x="23" y="109"/>
                    <a:pt x="23" y="95"/>
                  </a:cubicBezTo>
                  <a:cubicBezTo>
                    <a:pt x="23" y="95"/>
                    <a:pt x="29" y="51"/>
                    <a:pt x="39" y="34"/>
                  </a:cubicBezTo>
                  <a:cubicBezTo>
                    <a:pt x="39" y="34"/>
                    <a:pt x="40" y="23"/>
                    <a:pt x="15" y="0"/>
                  </a:cubicBezTo>
                  <a:cubicBezTo>
                    <a:pt x="15" y="0"/>
                    <a:pt x="7" y="2"/>
                    <a:pt x="7" y="7"/>
                  </a:cubicBezTo>
                  <a:cubicBezTo>
                    <a:pt x="8" y="11"/>
                    <a:pt x="19" y="16"/>
                    <a:pt x="12" y="42"/>
                  </a:cubicBezTo>
                  <a:cubicBezTo>
                    <a:pt x="6" y="95"/>
                    <a:pt x="6" y="95"/>
                    <a:pt x="6" y="95"/>
                  </a:cubicBezTo>
                  <a:cubicBezTo>
                    <a:pt x="6" y="95"/>
                    <a:pt x="6" y="111"/>
                    <a:pt x="0"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6"/>
            <p:cNvSpPr/>
            <p:nvPr/>
          </p:nvSpPr>
          <p:spPr bwMode="auto">
            <a:xfrm>
              <a:off x="5765800" y="3117850"/>
              <a:ext cx="325438" cy="336550"/>
            </a:xfrm>
            <a:custGeom>
              <a:avLst/>
              <a:gdLst>
                <a:gd name="T0" fmla="*/ 71 w 77"/>
                <a:gd name="T1" fmla="*/ 34 h 79"/>
                <a:gd name="T2" fmla="*/ 46 w 77"/>
                <a:gd name="T3" fmla="*/ 6 h 79"/>
                <a:gd name="T4" fmla="*/ 36 w 77"/>
                <a:gd name="T5" fmla="*/ 13 h 79"/>
                <a:gd name="T6" fmla="*/ 3 w 77"/>
                <a:gd name="T7" fmla="*/ 66 h 79"/>
                <a:gd name="T8" fmla="*/ 14 w 77"/>
                <a:gd name="T9" fmla="*/ 70 h 79"/>
                <a:gd name="T10" fmla="*/ 62 w 77"/>
                <a:gd name="T11" fmla="*/ 48 h 79"/>
                <a:gd name="T12" fmla="*/ 71 w 77"/>
                <a:gd name="T13" fmla="*/ 34 h 79"/>
              </a:gdLst>
              <a:ahLst/>
              <a:cxnLst>
                <a:cxn ang="0">
                  <a:pos x="T0" y="T1"/>
                </a:cxn>
                <a:cxn ang="0">
                  <a:pos x="T2" y="T3"/>
                </a:cxn>
                <a:cxn ang="0">
                  <a:pos x="T4" y="T5"/>
                </a:cxn>
                <a:cxn ang="0">
                  <a:pos x="T6" y="T7"/>
                </a:cxn>
                <a:cxn ang="0">
                  <a:pos x="T8" y="T9"/>
                </a:cxn>
                <a:cxn ang="0">
                  <a:pos x="T10" y="T11"/>
                </a:cxn>
                <a:cxn ang="0">
                  <a:pos x="T12" y="T13"/>
                </a:cxn>
              </a:cxnLst>
              <a:rect l="0" t="0" r="r" b="b"/>
              <a:pathLst>
                <a:path w="77" h="79">
                  <a:moveTo>
                    <a:pt x="71" y="34"/>
                  </a:moveTo>
                  <a:cubicBezTo>
                    <a:pt x="46" y="6"/>
                    <a:pt x="46" y="6"/>
                    <a:pt x="46" y="6"/>
                  </a:cubicBezTo>
                  <a:cubicBezTo>
                    <a:pt x="46" y="6"/>
                    <a:pt x="34" y="0"/>
                    <a:pt x="36" y="13"/>
                  </a:cubicBezTo>
                  <a:cubicBezTo>
                    <a:pt x="36" y="13"/>
                    <a:pt x="24" y="55"/>
                    <a:pt x="3" y="66"/>
                  </a:cubicBezTo>
                  <a:cubicBezTo>
                    <a:pt x="3" y="66"/>
                    <a:pt x="0" y="79"/>
                    <a:pt x="14" y="70"/>
                  </a:cubicBezTo>
                  <a:cubicBezTo>
                    <a:pt x="14" y="70"/>
                    <a:pt x="51" y="47"/>
                    <a:pt x="62" y="48"/>
                  </a:cubicBezTo>
                  <a:cubicBezTo>
                    <a:pt x="62" y="48"/>
                    <a:pt x="77" y="44"/>
                    <a:pt x="7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7"/>
            <p:cNvSpPr/>
            <p:nvPr/>
          </p:nvSpPr>
          <p:spPr bwMode="auto">
            <a:xfrm>
              <a:off x="5103813" y="3186113"/>
              <a:ext cx="619125" cy="506413"/>
            </a:xfrm>
            <a:custGeom>
              <a:avLst/>
              <a:gdLst>
                <a:gd name="T0" fmla="*/ 141 w 146"/>
                <a:gd name="T1" fmla="*/ 10 h 119"/>
                <a:gd name="T2" fmla="*/ 135 w 146"/>
                <a:gd name="T3" fmla="*/ 3 h 119"/>
                <a:gd name="T4" fmla="*/ 96 w 146"/>
                <a:gd name="T5" fmla="*/ 35 h 119"/>
                <a:gd name="T6" fmla="*/ 61 w 146"/>
                <a:gd name="T7" fmla="*/ 66 h 119"/>
                <a:gd name="T8" fmla="*/ 38 w 146"/>
                <a:gd name="T9" fmla="*/ 83 h 119"/>
                <a:gd name="T10" fmla="*/ 36 w 146"/>
                <a:gd name="T11" fmla="*/ 80 h 119"/>
                <a:gd name="T12" fmla="*/ 32 w 146"/>
                <a:gd name="T13" fmla="*/ 18 h 119"/>
                <a:gd name="T14" fmla="*/ 28 w 146"/>
                <a:gd name="T15" fmla="*/ 28 h 119"/>
                <a:gd name="T16" fmla="*/ 0 w 146"/>
                <a:gd name="T17" fmla="*/ 92 h 119"/>
                <a:gd name="T18" fmla="*/ 22 w 146"/>
                <a:gd name="T19" fmla="*/ 119 h 119"/>
                <a:gd name="T20" fmla="*/ 82 w 146"/>
                <a:gd name="T21" fmla="*/ 88 h 119"/>
                <a:gd name="T22" fmla="*/ 111 w 146"/>
                <a:gd name="T23" fmla="*/ 57 h 119"/>
                <a:gd name="T24" fmla="*/ 141 w 146"/>
                <a:gd name="T25" fmla="*/ 1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 h="119">
                  <a:moveTo>
                    <a:pt x="141" y="10"/>
                  </a:moveTo>
                  <a:cubicBezTo>
                    <a:pt x="141" y="10"/>
                    <a:pt x="146" y="0"/>
                    <a:pt x="135" y="3"/>
                  </a:cubicBezTo>
                  <a:cubicBezTo>
                    <a:pt x="135" y="3"/>
                    <a:pt x="112" y="32"/>
                    <a:pt x="96" y="35"/>
                  </a:cubicBezTo>
                  <a:cubicBezTo>
                    <a:pt x="96" y="35"/>
                    <a:pt x="71" y="61"/>
                    <a:pt x="61" y="66"/>
                  </a:cubicBezTo>
                  <a:cubicBezTo>
                    <a:pt x="61" y="66"/>
                    <a:pt x="41" y="78"/>
                    <a:pt x="38" y="83"/>
                  </a:cubicBezTo>
                  <a:cubicBezTo>
                    <a:pt x="36" y="80"/>
                    <a:pt x="36" y="80"/>
                    <a:pt x="36" y="80"/>
                  </a:cubicBezTo>
                  <a:cubicBezTo>
                    <a:pt x="36" y="80"/>
                    <a:pt x="58" y="28"/>
                    <a:pt x="32" y="18"/>
                  </a:cubicBezTo>
                  <a:cubicBezTo>
                    <a:pt x="32" y="18"/>
                    <a:pt x="27" y="20"/>
                    <a:pt x="28" y="28"/>
                  </a:cubicBezTo>
                  <a:cubicBezTo>
                    <a:pt x="28" y="28"/>
                    <a:pt x="12" y="85"/>
                    <a:pt x="0" y="92"/>
                  </a:cubicBezTo>
                  <a:cubicBezTo>
                    <a:pt x="0" y="92"/>
                    <a:pt x="10" y="109"/>
                    <a:pt x="22" y="119"/>
                  </a:cubicBezTo>
                  <a:cubicBezTo>
                    <a:pt x="22" y="119"/>
                    <a:pt x="68" y="98"/>
                    <a:pt x="82" y="88"/>
                  </a:cubicBezTo>
                  <a:cubicBezTo>
                    <a:pt x="82" y="88"/>
                    <a:pt x="105" y="66"/>
                    <a:pt x="111" y="57"/>
                  </a:cubicBezTo>
                  <a:cubicBezTo>
                    <a:pt x="111" y="57"/>
                    <a:pt x="134" y="26"/>
                    <a:pt x="14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
            <p:cNvSpPr/>
            <p:nvPr/>
          </p:nvSpPr>
          <p:spPr bwMode="auto">
            <a:xfrm>
              <a:off x="7410450" y="2632075"/>
              <a:ext cx="890588" cy="1108075"/>
            </a:xfrm>
            <a:custGeom>
              <a:avLst/>
              <a:gdLst>
                <a:gd name="T0" fmla="*/ 196 w 210"/>
                <a:gd name="T1" fmla="*/ 11 h 260"/>
                <a:gd name="T2" fmla="*/ 184 w 210"/>
                <a:gd name="T3" fmla="*/ 19 h 260"/>
                <a:gd name="T4" fmla="*/ 164 w 210"/>
                <a:gd name="T5" fmla="*/ 30 h 260"/>
                <a:gd name="T6" fmla="*/ 140 w 210"/>
                <a:gd name="T7" fmla="*/ 6 h 260"/>
                <a:gd name="T8" fmla="*/ 126 w 210"/>
                <a:gd name="T9" fmla="*/ 7 h 260"/>
                <a:gd name="T10" fmla="*/ 132 w 210"/>
                <a:gd name="T11" fmla="*/ 35 h 260"/>
                <a:gd name="T12" fmla="*/ 133 w 210"/>
                <a:gd name="T13" fmla="*/ 48 h 260"/>
                <a:gd name="T14" fmla="*/ 90 w 210"/>
                <a:gd name="T15" fmla="*/ 80 h 260"/>
                <a:gd name="T16" fmla="*/ 89 w 210"/>
                <a:gd name="T17" fmla="*/ 54 h 260"/>
                <a:gd name="T18" fmla="*/ 78 w 210"/>
                <a:gd name="T19" fmla="*/ 56 h 260"/>
                <a:gd name="T20" fmla="*/ 79 w 210"/>
                <a:gd name="T21" fmla="*/ 105 h 260"/>
                <a:gd name="T22" fmla="*/ 112 w 210"/>
                <a:gd name="T23" fmla="*/ 109 h 260"/>
                <a:gd name="T24" fmla="*/ 89 w 210"/>
                <a:gd name="T25" fmla="*/ 149 h 260"/>
                <a:gd name="T26" fmla="*/ 14 w 210"/>
                <a:gd name="T27" fmla="*/ 244 h 260"/>
                <a:gd name="T28" fmla="*/ 23 w 210"/>
                <a:gd name="T29" fmla="*/ 252 h 260"/>
                <a:gd name="T30" fmla="*/ 98 w 210"/>
                <a:gd name="T31" fmla="*/ 182 h 260"/>
                <a:gd name="T32" fmla="*/ 170 w 210"/>
                <a:gd name="T33" fmla="*/ 55 h 260"/>
                <a:gd name="T34" fmla="*/ 210 w 210"/>
                <a:gd name="T35" fmla="*/ 27 h 260"/>
                <a:gd name="T36" fmla="*/ 196 w 210"/>
                <a:gd name="T37" fmla="*/ 1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0" h="260">
                  <a:moveTo>
                    <a:pt x="196" y="11"/>
                  </a:moveTo>
                  <a:cubicBezTo>
                    <a:pt x="189" y="9"/>
                    <a:pt x="184" y="19"/>
                    <a:pt x="184" y="19"/>
                  </a:cubicBezTo>
                  <a:cubicBezTo>
                    <a:pt x="164" y="30"/>
                    <a:pt x="164" y="30"/>
                    <a:pt x="164" y="30"/>
                  </a:cubicBezTo>
                  <a:cubicBezTo>
                    <a:pt x="166" y="23"/>
                    <a:pt x="140" y="6"/>
                    <a:pt x="140" y="6"/>
                  </a:cubicBezTo>
                  <a:cubicBezTo>
                    <a:pt x="128" y="0"/>
                    <a:pt x="126" y="7"/>
                    <a:pt x="126" y="7"/>
                  </a:cubicBezTo>
                  <a:cubicBezTo>
                    <a:pt x="122" y="16"/>
                    <a:pt x="132" y="35"/>
                    <a:pt x="132" y="35"/>
                  </a:cubicBezTo>
                  <a:cubicBezTo>
                    <a:pt x="133" y="48"/>
                    <a:pt x="133" y="48"/>
                    <a:pt x="133" y="48"/>
                  </a:cubicBezTo>
                  <a:cubicBezTo>
                    <a:pt x="90" y="80"/>
                    <a:pt x="90" y="80"/>
                    <a:pt x="90" y="80"/>
                  </a:cubicBezTo>
                  <a:cubicBezTo>
                    <a:pt x="75" y="73"/>
                    <a:pt x="89" y="54"/>
                    <a:pt x="89" y="54"/>
                  </a:cubicBezTo>
                  <a:cubicBezTo>
                    <a:pt x="87" y="39"/>
                    <a:pt x="78" y="56"/>
                    <a:pt x="78" y="56"/>
                  </a:cubicBezTo>
                  <a:cubicBezTo>
                    <a:pt x="67" y="81"/>
                    <a:pt x="79" y="105"/>
                    <a:pt x="79" y="105"/>
                  </a:cubicBezTo>
                  <a:cubicBezTo>
                    <a:pt x="90" y="123"/>
                    <a:pt x="108" y="112"/>
                    <a:pt x="112" y="109"/>
                  </a:cubicBezTo>
                  <a:cubicBezTo>
                    <a:pt x="106" y="115"/>
                    <a:pt x="89" y="149"/>
                    <a:pt x="89" y="149"/>
                  </a:cubicBezTo>
                  <a:cubicBezTo>
                    <a:pt x="68" y="204"/>
                    <a:pt x="14" y="244"/>
                    <a:pt x="14" y="244"/>
                  </a:cubicBezTo>
                  <a:cubicBezTo>
                    <a:pt x="0" y="260"/>
                    <a:pt x="23" y="252"/>
                    <a:pt x="23" y="252"/>
                  </a:cubicBezTo>
                  <a:cubicBezTo>
                    <a:pt x="44" y="243"/>
                    <a:pt x="98" y="182"/>
                    <a:pt x="98" y="182"/>
                  </a:cubicBezTo>
                  <a:cubicBezTo>
                    <a:pt x="175" y="91"/>
                    <a:pt x="170" y="55"/>
                    <a:pt x="170" y="55"/>
                  </a:cubicBezTo>
                  <a:cubicBezTo>
                    <a:pt x="188" y="47"/>
                    <a:pt x="210" y="27"/>
                    <a:pt x="210" y="27"/>
                  </a:cubicBezTo>
                  <a:lnTo>
                    <a:pt x="196"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9"/>
            <p:cNvSpPr/>
            <p:nvPr/>
          </p:nvSpPr>
          <p:spPr bwMode="auto">
            <a:xfrm>
              <a:off x="8166100" y="3233738"/>
              <a:ext cx="246063" cy="428625"/>
            </a:xfrm>
            <a:custGeom>
              <a:avLst/>
              <a:gdLst>
                <a:gd name="T0" fmla="*/ 9 w 58"/>
                <a:gd name="T1" fmla="*/ 23 h 101"/>
                <a:gd name="T2" fmla="*/ 9 w 58"/>
                <a:gd name="T3" fmla="*/ 86 h 101"/>
                <a:gd name="T4" fmla="*/ 14 w 58"/>
                <a:gd name="T5" fmla="*/ 96 h 101"/>
                <a:gd name="T6" fmla="*/ 51 w 58"/>
                <a:gd name="T7" fmla="*/ 50 h 101"/>
                <a:gd name="T8" fmla="*/ 21 w 58"/>
                <a:gd name="T9" fmla="*/ 11 h 101"/>
                <a:gd name="T10" fmla="*/ 9 w 58"/>
                <a:gd name="T11" fmla="*/ 23 h 101"/>
              </a:gdLst>
              <a:ahLst/>
              <a:cxnLst>
                <a:cxn ang="0">
                  <a:pos x="T0" y="T1"/>
                </a:cxn>
                <a:cxn ang="0">
                  <a:pos x="T2" y="T3"/>
                </a:cxn>
                <a:cxn ang="0">
                  <a:pos x="T4" y="T5"/>
                </a:cxn>
                <a:cxn ang="0">
                  <a:pos x="T6" y="T7"/>
                </a:cxn>
                <a:cxn ang="0">
                  <a:pos x="T8" y="T9"/>
                </a:cxn>
                <a:cxn ang="0">
                  <a:pos x="T10" y="T11"/>
                </a:cxn>
              </a:cxnLst>
              <a:rect l="0" t="0" r="r" b="b"/>
              <a:pathLst>
                <a:path w="58" h="101">
                  <a:moveTo>
                    <a:pt x="9" y="23"/>
                  </a:moveTo>
                  <a:cubicBezTo>
                    <a:pt x="9" y="23"/>
                    <a:pt x="23" y="73"/>
                    <a:pt x="9" y="86"/>
                  </a:cubicBezTo>
                  <a:cubicBezTo>
                    <a:pt x="9" y="86"/>
                    <a:pt x="0" y="101"/>
                    <a:pt x="14" y="96"/>
                  </a:cubicBezTo>
                  <a:cubicBezTo>
                    <a:pt x="14" y="96"/>
                    <a:pt x="35" y="62"/>
                    <a:pt x="51" y="50"/>
                  </a:cubicBezTo>
                  <a:cubicBezTo>
                    <a:pt x="51" y="50"/>
                    <a:pt x="58" y="24"/>
                    <a:pt x="21" y="11"/>
                  </a:cubicBezTo>
                  <a:cubicBezTo>
                    <a:pt x="21" y="11"/>
                    <a:pt x="1" y="0"/>
                    <a:pt x="9"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0"/>
            <p:cNvSpPr>
              <a:spLocks noEditPoints="1"/>
            </p:cNvSpPr>
            <p:nvPr/>
          </p:nvSpPr>
          <p:spPr bwMode="auto">
            <a:xfrm>
              <a:off x="8755063" y="2305050"/>
              <a:ext cx="923925" cy="1587500"/>
            </a:xfrm>
            <a:custGeom>
              <a:avLst/>
              <a:gdLst>
                <a:gd name="T0" fmla="*/ 140 w 218"/>
                <a:gd name="T1" fmla="*/ 7 h 373"/>
                <a:gd name="T2" fmla="*/ 135 w 218"/>
                <a:gd name="T3" fmla="*/ 15 h 373"/>
                <a:gd name="T4" fmla="*/ 112 w 218"/>
                <a:gd name="T5" fmla="*/ 34 h 373"/>
                <a:gd name="T6" fmla="*/ 88 w 218"/>
                <a:gd name="T7" fmla="*/ 44 h 373"/>
                <a:gd name="T8" fmla="*/ 78 w 218"/>
                <a:gd name="T9" fmla="*/ 59 h 373"/>
                <a:gd name="T10" fmla="*/ 39 w 218"/>
                <a:gd name="T11" fmla="*/ 96 h 373"/>
                <a:gd name="T12" fmla="*/ 22 w 218"/>
                <a:gd name="T13" fmla="*/ 82 h 373"/>
                <a:gd name="T14" fmla="*/ 11 w 218"/>
                <a:gd name="T15" fmla="*/ 90 h 373"/>
                <a:gd name="T16" fmla="*/ 17 w 218"/>
                <a:gd name="T17" fmla="*/ 125 h 373"/>
                <a:gd name="T18" fmla="*/ 43 w 218"/>
                <a:gd name="T19" fmla="*/ 111 h 373"/>
                <a:gd name="T20" fmla="*/ 83 w 218"/>
                <a:gd name="T21" fmla="*/ 70 h 373"/>
                <a:gd name="T22" fmla="*/ 112 w 218"/>
                <a:gd name="T23" fmla="*/ 78 h 373"/>
                <a:gd name="T24" fmla="*/ 103 w 218"/>
                <a:gd name="T25" fmla="*/ 99 h 373"/>
                <a:gd name="T26" fmla="*/ 28 w 218"/>
                <a:gd name="T27" fmla="*/ 189 h 373"/>
                <a:gd name="T28" fmla="*/ 27 w 218"/>
                <a:gd name="T29" fmla="*/ 220 h 373"/>
                <a:gd name="T30" fmla="*/ 51 w 218"/>
                <a:gd name="T31" fmla="*/ 220 h 373"/>
                <a:gd name="T32" fmla="*/ 76 w 218"/>
                <a:gd name="T33" fmla="*/ 194 h 373"/>
                <a:gd name="T34" fmla="*/ 67 w 218"/>
                <a:gd name="T35" fmla="*/ 231 h 373"/>
                <a:gd name="T36" fmla="*/ 90 w 218"/>
                <a:gd name="T37" fmla="*/ 244 h 373"/>
                <a:gd name="T38" fmla="*/ 125 w 218"/>
                <a:gd name="T39" fmla="*/ 255 h 373"/>
                <a:gd name="T40" fmla="*/ 3 w 218"/>
                <a:gd name="T41" fmla="*/ 309 h 373"/>
                <a:gd name="T42" fmla="*/ 102 w 218"/>
                <a:gd name="T43" fmla="*/ 361 h 373"/>
                <a:gd name="T44" fmla="*/ 148 w 218"/>
                <a:gd name="T45" fmla="*/ 325 h 373"/>
                <a:gd name="T46" fmla="*/ 149 w 218"/>
                <a:gd name="T47" fmla="*/ 288 h 373"/>
                <a:gd name="T48" fmla="*/ 154 w 218"/>
                <a:gd name="T49" fmla="*/ 280 h 373"/>
                <a:gd name="T50" fmla="*/ 179 w 218"/>
                <a:gd name="T51" fmla="*/ 286 h 373"/>
                <a:gd name="T52" fmla="*/ 193 w 218"/>
                <a:gd name="T53" fmla="*/ 286 h 373"/>
                <a:gd name="T54" fmla="*/ 188 w 218"/>
                <a:gd name="T55" fmla="*/ 262 h 373"/>
                <a:gd name="T56" fmla="*/ 142 w 218"/>
                <a:gd name="T57" fmla="*/ 256 h 373"/>
                <a:gd name="T58" fmla="*/ 99 w 218"/>
                <a:gd name="T59" fmla="*/ 224 h 373"/>
                <a:gd name="T60" fmla="*/ 114 w 218"/>
                <a:gd name="T61" fmla="*/ 162 h 373"/>
                <a:gd name="T62" fmla="*/ 75 w 218"/>
                <a:gd name="T63" fmla="*/ 168 h 373"/>
                <a:gd name="T64" fmla="*/ 111 w 218"/>
                <a:gd name="T65" fmla="*/ 129 h 373"/>
                <a:gd name="T66" fmla="*/ 120 w 218"/>
                <a:gd name="T67" fmla="*/ 111 h 373"/>
                <a:gd name="T68" fmla="*/ 141 w 218"/>
                <a:gd name="T69" fmla="*/ 80 h 373"/>
                <a:gd name="T70" fmla="*/ 172 w 218"/>
                <a:gd name="T71" fmla="*/ 13 h 373"/>
                <a:gd name="T72" fmla="*/ 140 w 218"/>
                <a:gd name="T73" fmla="*/ 7 h 373"/>
                <a:gd name="T74" fmla="*/ 129 w 218"/>
                <a:gd name="T75" fmla="*/ 314 h 373"/>
                <a:gd name="T76" fmla="*/ 63 w 218"/>
                <a:gd name="T77" fmla="*/ 330 h 373"/>
                <a:gd name="T78" fmla="*/ 79 w 218"/>
                <a:gd name="T79" fmla="*/ 301 h 373"/>
                <a:gd name="T80" fmla="*/ 114 w 218"/>
                <a:gd name="T81" fmla="*/ 283 h 373"/>
                <a:gd name="T82" fmla="*/ 129 w 218"/>
                <a:gd name="T83" fmla="*/ 314 h 373"/>
                <a:gd name="T84" fmla="*/ 119 w 218"/>
                <a:gd name="T85" fmla="*/ 50 h 373"/>
                <a:gd name="T86" fmla="*/ 123 w 218"/>
                <a:gd name="T87" fmla="*/ 42 h 373"/>
                <a:gd name="T88" fmla="*/ 136 w 218"/>
                <a:gd name="T89" fmla="*/ 33 h 373"/>
                <a:gd name="T90" fmla="*/ 119 w 218"/>
                <a:gd name="T91" fmla="*/ 5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373">
                  <a:moveTo>
                    <a:pt x="140" y="7"/>
                  </a:moveTo>
                  <a:cubicBezTo>
                    <a:pt x="135" y="15"/>
                    <a:pt x="135" y="15"/>
                    <a:pt x="135" y="15"/>
                  </a:cubicBezTo>
                  <a:cubicBezTo>
                    <a:pt x="112" y="34"/>
                    <a:pt x="112" y="34"/>
                    <a:pt x="112" y="34"/>
                  </a:cubicBezTo>
                  <a:cubicBezTo>
                    <a:pt x="112" y="34"/>
                    <a:pt x="113" y="52"/>
                    <a:pt x="88" y="44"/>
                  </a:cubicBezTo>
                  <a:cubicBezTo>
                    <a:pt x="88" y="44"/>
                    <a:pt x="79" y="44"/>
                    <a:pt x="78" y="59"/>
                  </a:cubicBezTo>
                  <a:cubicBezTo>
                    <a:pt x="39" y="96"/>
                    <a:pt x="39" y="96"/>
                    <a:pt x="39" y="96"/>
                  </a:cubicBezTo>
                  <a:cubicBezTo>
                    <a:pt x="39" y="96"/>
                    <a:pt x="26" y="107"/>
                    <a:pt x="22" y="82"/>
                  </a:cubicBezTo>
                  <a:cubicBezTo>
                    <a:pt x="22" y="82"/>
                    <a:pt x="18" y="63"/>
                    <a:pt x="11" y="90"/>
                  </a:cubicBezTo>
                  <a:cubicBezTo>
                    <a:pt x="11" y="90"/>
                    <a:pt x="10" y="120"/>
                    <a:pt x="17" y="125"/>
                  </a:cubicBezTo>
                  <a:cubicBezTo>
                    <a:pt x="17" y="125"/>
                    <a:pt x="41" y="132"/>
                    <a:pt x="43" y="111"/>
                  </a:cubicBezTo>
                  <a:cubicBezTo>
                    <a:pt x="43" y="111"/>
                    <a:pt x="78" y="76"/>
                    <a:pt x="83" y="70"/>
                  </a:cubicBezTo>
                  <a:cubicBezTo>
                    <a:pt x="83" y="70"/>
                    <a:pt x="104" y="82"/>
                    <a:pt x="112" y="78"/>
                  </a:cubicBezTo>
                  <a:cubicBezTo>
                    <a:pt x="112" y="78"/>
                    <a:pt x="120" y="81"/>
                    <a:pt x="103" y="99"/>
                  </a:cubicBezTo>
                  <a:cubicBezTo>
                    <a:pt x="103" y="99"/>
                    <a:pt x="44" y="188"/>
                    <a:pt x="28" y="189"/>
                  </a:cubicBezTo>
                  <a:cubicBezTo>
                    <a:pt x="28" y="189"/>
                    <a:pt x="21" y="209"/>
                    <a:pt x="27" y="220"/>
                  </a:cubicBezTo>
                  <a:cubicBezTo>
                    <a:pt x="27" y="220"/>
                    <a:pt x="47" y="225"/>
                    <a:pt x="51" y="220"/>
                  </a:cubicBezTo>
                  <a:cubicBezTo>
                    <a:pt x="76" y="194"/>
                    <a:pt x="76" y="194"/>
                    <a:pt x="76" y="194"/>
                  </a:cubicBezTo>
                  <a:cubicBezTo>
                    <a:pt x="76" y="194"/>
                    <a:pt x="80" y="207"/>
                    <a:pt x="67" y="231"/>
                  </a:cubicBezTo>
                  <a:cubicBezTo>
                    <a:pt x="67" y="231"/>
                    <a:pt x="66" y="257"/>
                    <a:pt x="90" y="244"/>
                  </a:cubicBezTo>
                  <a:cubicBezTo>
                    <a:pt x="90" y="244"/>
                    <a:pt x="118" y="236"/>
                    <a:pt x="125" y="255"/>
                  </a:cubicBezTo>
                  <a:cubicBezTo>
                    <a:pt x="125" y="255"/>
                    <a:pt x="77" y="246"/>
                    <a:pt x="3" y="309"/>
                  </a:cubicBezTo>
                  <a:cubicBezTo>
                    <a:pt x="3" y="309"/>
                    <a:pt x="0" y="332"/>
                    <a:pt x="102" y="361"/>
                  </a:cubicBezTo>
                  <a:cubicBezTo>
                    <a:pt x="102" y="361"/>
                    <a:pt x="143" y="373"/>
                    <a:pt x="148" y="325"/>
                  </a:cubicBezTo>
                  <a:cubicBezTo>
                    <a:pt x="149" y="288"/>
                    <a:pt x="149" y="288"/>
                    <a:pt x="149" y="288"/>
                  </a:cubicBezTo>
                  <a:cubicBezTo>
                    <a:pt x="149" y="288"/>
                    <a:pt x="143" y="283"/>
                    <a:pt x="154" y="280"/>
                  </a:cubicBezTo>
                  <a:cubicBezTo>
                    <a:pt x="179" y="286"/>
                    <a:pt x="179" y="286"/>
                    <a:pt x="179" y="286"/>
                  </a:cubicBezTo>
                  <a:cubicBezTo>
                    <a:pt x="179" y="286"/>
                    <a:pt x="186" y="300"/>
                    <a:pt x="193" y="286"/>
                  </a:cubicBezTo>
                  <a:cubicBezTo>
                    <a:pt x="193" y="286"/>
                    <a:pt x="218" y="277"/>
                    <a:pt x="188" y="262"/>
                  </a:cubicBezTo>
                  <a:cubicBezTo>
                    <a:pt x="142" y="256"/>
                    <a:pt x="142" y="256"/>
                    <a:pt x="142" y="256"/>
                  </a:cubicBezTo>
                  <a:cubicBezTo>
                    <a:pt x="142" y="256"/>
                    <a:pt x="151" y="228"/>
                    <a:pt x="99" y="224"/>
                  </a:cubicBezTo>
                  <a:cubicBezTo>
                    <a:pt x="114" y="162"/>
                    <a:pt x="114" y="162"/>
                    <a:pt x="114" y="162"/>
                  </a:cubicBezTo>
                  <a:cubicBezTo>
                    <a:pt x="114" y="162"/>
                    <a:pt x="102" y="141"/>
                    <a:pt x="75" y="168"/>
                  </a:cubicBezTo>
                  <a:cubicBezTo>
                    <a:pt x="75" y="168"/>
                    <a:pt x="98" y="137"/>
                    <a:pt x="111" y="129"/>
                  </a:cubicBezTo>
                  <a:cubicBezTo>
                    <a:pt x="111" y="129"/>
                    <a:pt x="118" y="129"/>
                    <a:pt x="120" y="111"/>
                  </a:cubicBezTo>
                  <a:cubicBezTo>
                    <a:pt x="120" y="111"/>
                    <a:pt x="130" y="109"/>
                    <a:pt x="141" y="80"/>
                  </a:cubicBezTo>
                  <a:cubicBezTo>
                    <a:pt x="141" y="80"/>
                    <a:pt x="157" y="80"/>
                    <a:pt x="172" y="13"/>
                  </a:cubicBezTo>
                  <a:cubicBezTo>
                    <a:pt x="172" y="13"/>
                    <a:pt x="152" y="0"/>
                    <a:pt x="140" y="7"/>
                  </a:cubicBezTo>
                  <a:close/>
                  <a:moveTo>
                    <a:pt x="129" y="314"/>
                  </a:moveTo>
                  <a:cubicBezTo>
                    <a:pt x="123" y="356"/>
                    <a:pt x="63" y="330"/>
                    <a:pt x="63" y="330"/>
                  </a:cubicBezTo>
                  <a:cubicBezTo>
                    <a:pt x="32" y="324"/>
                    <a:pt x="79" y="301"/>
                    <a:pt x="79" y="301"/>
                  </a:cubicBezTo>
                  <a:cubicBezTo>
                    <a:pt x="114" y="283"/>
                    <a:pt x="114" y="283"/>
                    <a:pt x="114" y="283"/>
                  </a:cubicBezTo>
                  <a:cubicBezTo>
                    <a:pt x="145" y="270"/>
                    <a:pt x="129" y="314"/>
                    <a:pt x="129" y="314"/>
                  </a:cubicBezTo>
                  <a:close/>
                  <a:moveTo>
                    <a:pt x="119" y="50"/>
                  </a:moveTo>
                  <a:cubicBezTo>
                    <a:pt x="119" y="50"/>
                    <a:pt x="118" y="45"/>
                    <a:pt x="123" y="42"/>
                  </a:cubicBezTo>
                  <a:cubicBezTo>
                    <a:pt x="136" y="33"/>
                    <a:pt x="136" y="33"/>
                    <a:pt x="136" y="33"/>
                  </a:cubicBezTo>
                  <a:cubicBezTo>
                    <a:pt x="136" y="33"/>
                    <a:pt x="128" y="63"/>
                    <a:pt x="11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1"/>
            <p:cNvSpPr>
              <a:spLocks noEditPoints="1"/>
            </p:cNvSpPr>
            <p:nvPr/>
          </p:nvSpPr>
          <p:spPr bwMode="auto">
            <a:xfrm>
              <a:off x="6375400" y="2355850"/>
              <a:ext cx="836613" cy="1490663"/>
            </a:xfrm>
            <a:custGeom>
              <a:avLst/>
              <a:gdLst>
                <a:gd name="T0" fmla="*/ 115 w 197"/>
                <a:gd name="T1" fmla="*/ 250 h 350"/>
                <a:gd name="T2" fmla="*/ 144 w 197"/>
                <a:gd name="T3" fmla="*/ 194 h 350"/>
                <a:gd name="T4" fmla="*/ 141 w 197"/>
                <a:gd name="T5" fmla="*/ 178 h 350"/>
                <a:gd name="T6" fmla="*/ 145 w 197"/>
                <a:gd name="T7" fmla="*/ 168 h 350"/>
                <a:gd name="T8" fmla="*/ 137 w 197"/>
                <a:gd name="T9" fmla="*/ 162 h 350"/>
                <a:gd name="T10" fmla="*/ 119 w 197"/>
                <a:gd name="T11" fmla="*/ 145 h 350"/>
                <a:gd name="T12" fmla="*/ 129 w 197"/>
                <a:gd name="T13" fmla="*/ 132 h 350"/>
                <a:gd name="T14" fmla="*/ 171 w 197"/>
                <a:gd name="T15" fmla="*/ 107 h 350"/>
                <a:gd name="T16" fmla="*/ 191 w 197"/>
                <a:gd name="T17" fmla="*/ 60 h 350"/>
                <a:gd name="T18" fmla="*/ 181 w 197"/>
                <a:gd name="T19" fmla="*/ 46 h 350"/>
                <a:gd name="T20" fmla="*/ 168 w 197"/>
                <a:gd name="T21" fmla="*/ 62 h 350"/>
                <a:gd name="T22" fmla="*/ 133 w 197"/>
                <a:gd name="T23" fmla="*/ 90 h 350"/>
                <a:gd name="T24" fmla="*/ 151 w 197"/>
                <a:gd name="T25" fmla="*/ 35 h 350"/>
                <a:gd name="T26" fmla="*/ 149 w 197"/>
                <a:gd name="T27" fmla="*/ 15 h 350"/>
                <a:gd name="T28" fmla="*/ 137 w 197"/>
                <a:gd name="T29" fmla="*/ 30 h 350"/>
                <a:gd name="T30" fmla="*/ 90 w 197"/>
                <a:gd name="T31" fmla="*/ 123 h 350"/>
                <a:gd name="T32" fmla="*/ 60 w 197"/>
                <a:gd name="T33" fmla="*/ 138 h 350"/>
                <a:gd name="T34" fmla="*/ 45 w 197"/>
                <a:gd name="T35" fmla="*/ 154 h 350"/>
                <a:gd name="T36" fmla="*/ 69 w 197"/>
                <a:gd name="T37" fmla="*/ 173 h 350"/>
                <a:gd name="T38" fmla="*/ 41 w 197"/>
                <a:gd name="T39" fmla="*/ 234 h 350"/>
                <a:gd name="T40" fmla="*/ 32 w 197"/>
                <a:gd name="T41" fmla="*/ 251 h 350"/>
                <a:gd name="T42" fmla="*/ 52 w 197"/>
                <a:gd name="T43" fmla="*/ 265 h 350"/>
                <a:gd name="T44" fmla="*/ 85 w 197"/>
                <a:gd name="T45" fmla="*/ 246 h 350"/>
                <a:gd name="T46" fmla="*/ 88 w 197"/>
                <a:gd name="T47" fmla="*/ 253 h 350"/>
                <a:gd name="T48" fmla="*/ 78 w 197"/>
                <a:gd name="T49" fmla="*/ 281 h 350"/>
                <a:gd name="T50" fmla="*/ 48 w 197"/>
                <a:gd name="T51" fmla="*/ 302 h 350"/>
                <a:gd name="T52" fmla="*/ 34 w 197"/>
                <a:gd name="T53" fmla="*/ 306 h 350"/>
                <a:gd name="T54" fmla="*/ 31 w 197"/>
                <a:gd name="T55" fmla="*/ 339 h 350"/>
                <a:gd name="T56" fmla="*/ 51 w 197"/>
                <a:gd name="T57" fmla="*/ 332 h 350"/>
                <a:gd name="T58" fmla="*/ 65 w 197"/>
                <a:gd name="T59" fmla="*/ 309 h 350"/>
                <a:gd name="T60" fmla="*/ 108 w 197"/>
                <a:gd name="T61" fmla="*/ 342 h 350"/>
                <a:gd name="T62" fmla="*/ 115 w 197"/>
                <a:gd name="T63" fmla="*/ 309 h 350"/>
                <a:gd name="T64" fmla="*/ 115 w 197"/>
                <a:gd name="T65" fmla="*/ 250 h 350"/>
                <a:gd name="T66" fmla="*/ 85 w 197"/>
                <a:gd name="T67" fmla="*/ 220 h 350"/>
                <a:gd name="T68" fmla="*/ 66 w 197"/>
                <a:gd name="T69" fmla="*/ 232 h 350"/>
                <a:gd name="T70" fmla="*/ 82 w 197"/>
                <a:gd name="T71" fmla="*/ 178 h 350"/>
                <a:gd name="T72" fmla="*/ 106 w 197"/>
                <a:gd name="T73" fmla="*/ 154 h 350"/>
                <a:gd name="T74" fmla="*/ 95 w 197"/>
                <a:gd name="T75" fmla="*/ 197 h 350"/>
                <a:gd name="T76" fmla="*/ 85 w 197"/>
                <a:gd name="T77" fmla="*/ 22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7" h="350">
                  <a:moveTo>
                    <a:pt x="115" y="250"/>
                  </a:moveTo>
                  <a:cubicBezTo>
                    <a:pt x="115" y="250"/>
                    <a:pt x="109" y="233"/>
                    <a:pt x="144" y="194"/>
                  </a:cubicBezTo>
                  <a:cubicBezTo>
                    <a:pt x="141" y="178"/>
                    <a:pt x="141" y="178"/>
                    <a:pt x="141" y="178"/>
                  </a:cubicBezTo>
                  <a:cubicBezTo>
                    <a:pt x="145" y="168"/>
                    <a:pt x="145" y="168"/>
                    <a:pt x="145" y="168"/>
                  </a:cubicBezTo>
                  <a:cubicBezTo>
                    <a:pt x="137" y="162"/>
                    <a:pt x="137" y="162"/>
                    <a:pt x="137" y="162"/>
                  </a:cubicBezTo>
                  <a:cubicBezTo>
                    <a:pt x="137" y="162"/>
                    <a:pt x="136" y="145"/>
                    <a:pt x="119" y="145"/>
                  </a:cubicBezTo>
                  <a:cubicBezTo>
                    <a:pt x="119" y="145"/>
                    <a:pt x="110" y="143"/>
                    <a:pt x="129" y="132"/>
                  </a:cubicBezTo>
                  <a:cubicBezTo>
                    <a:pt x="171" y="107"/>
                    <a:pt x="171" y="107"/>
                    <a:pt x="171" y="107"/>
                  </a:cubicBezTo>
                  <a:cubicBezTo>
                    <a:pt x="191" y="60"/>
                    <a:pt x="191" y="60"/>
                    <a:pt x="191" y="60"/>
                  </a:cubicBezTo>
                  <a:cubicBezTo>
                    <a:pt x="191" y="60"/>
                    <a:pt x="197" y="52"/>
                    <a:pt x="181" y="46"/>
                  </a:cubicBezTo>
                  <a:cubicBezTo>
                    <a:pt x="181" y="46"/>
                    <a:pt x="179" y="56"/>
                    <a:pt x="168" y="62"/>
                  </a:cubicBezTo>
                  <a:cubicBezTo>
                    <a:pt x="157" y="67"/>
                    <a:pt x="141" y="81"/>
                    <a:pt x="133" y="90"/>
                  </a:cubicBezTo>
                  <a:cubicBezTo>
                    <a:pt x="133" y="90"/>
                    <a:pt x="150" y="45"/>
                    <a:pt x="151" y="35"/>
                  </a:cubicBezTo>
                  <a:cubicBezTo>
                    <a:pt x="149" y="15"/>
                    <a:pt x="149" y="15"/>
                    <a:pt x="149" y="15"/>
                  </a:cubicBezTo>
                  <a:cubicBezTo>
                    <a:pt x="149" y="15"/>
                    <a:pt x="138" y="0"/>
                    <a:pt x="137" y="30"/>
                  </a:cubicBezTo>
                  <a:cubicBezTo>
                    <a:pt x="90" y="123"/>
                    <a:pt x="90" y="123"/>
                    <a:pt x="90" y="123"/>
                  </a:cubicBezTo>
                  <a:cubicBezTo>
                    <a:pt x="60" y="138"/>
                    <a:pt x="60" y="138"/>
                    <a:pt x="60" y="138"/>
                  </a:cubicBezTo>
                  <a:cubicBezTo>
                    <a:pt x="60" y="138"/>
                    <a:pt x="32" y="132"/>
                    <a:pt x="45" y="154"/>
                  </a:cubicBezTo>
                  <a:cubicBezTo>
                    <a:pt x="69" y="173"/>
                    <a:pt x="69" y="173"/>
                    <a:pt x="69" y="173"/>
                  </a:cubicBezTo>
                  <a:cubicBezTo>
                    <a:pt x="41" y="234"/>
                    <a:pt x="41" y="234"/>
                    <a:pt x="41" y="234"/>
                  </a:cubicBezTo>
                  <a:cubicBezTo>
                    <a:pt x="32" y="251"/>
                    <a:pt x="32" y="251"/>
                    <a:pt x="32" y="251"/>
                  </a:cubicBezTo>
                  <a:cubicBezTo>
                    <a:pt x="52" y="265"/>
                    <a:pt x="52" y="265"/>
                    <a:pt x="52" y="265"/>
                  </a:cubicBezTo>
                  <a:cubicBezTo>
                    <a:pt x="85" y="246"/>
                    <a:pt x="85" y="246"/>
                    <a:pt x="85" y="246"/>
                  </a:cubicBezTo>
                  <a:cubicBezTo>
                    <a:pt x="85" y="246"/>
                    <a:pt x="89" y="246"/>
                    <a:pt x="88" y="253"/>
                  </a:cubicBezTo>
                  <a:cubicBezTo>
                    <a:pt x="78" y="281"/>
                    <a:pt x="78" y="281"/>
                    <a:pt x="78" y="281"/>
                  </a:cubicBezTo>
                  <a:cubicBezTo>
                    <a:pt x="78" y="281"/>
                    <a:pt x="56" y="303"/>
                    <a:pt x="48" y="302"/>
                  </a:cubicBezTo>
                  <a:cubicBezTo>
                    <a:pt x="48" y="302"/>
                    <a:pt x="45" y="302"/>
                    <a:pt x="34" y="306"/>
                  </a:cubicBezTo>
                  <a:cubicBezTo>
                    <a:pt x="34" y="306"/>
                    <a:pt x="0" y="323"/>
                    <a:pt x="31" y="339"/>
                  </a:cubicBezTo>
                  <a:cubicBezTo>
                    <a:pt x="31" y="339"/>
                    <a:pt x="41" y="350"/>
                    <a:pt x="51" y="332"/>
                  </a:cubicBezTo>
                  <a:cubicBezTo>
                    <a:pt x="65" y="309"/>
                    <a:pt x="65" y="309"/>
                    <a:pt x="65" y="309"/>
                  </a:cubicBezTo>
                  <a:cubicBezTo>
                    <a:pt x="108" y="342"/>
                    <a:pt x="108" y="342"/>
                    <a:pt x="108" y="342"/>
                  </a:cubicBezTo>
                  <a:cubicBezTo>
                    <a:pt x="108" y="342"/>
                    <a:pt x="117" y="330"/>
                    <a:pt x="115" y="309"/>
                  </a:cubicBezTo>
                  <a:lnTo>
                    <a:pt x="115" y="250"/>
                  </a:lnTo>
                  <a:close/>
                  <a:moveTo>
                    <a:pt x="85" y="220"/>
                  </a:moveTo>
                  <a:cubicBezTo>
                    <a:pt x="66" y="232"/>
                    <a:pt x="66" y="232"/>
                    <a:pt x="66" y="232"/>
                  </a:cubicBezTo>
                  <a:cubicBezTo>
                    <a:pt x="82" y="178"/>
                    <a:pt x="82" y="178"/>
                    <a:pt x="82" y="178"/>
                  </a:cubicBezTo>
                  <a:cubicBezTo>
                    <a:pt x="87" y="161"/>
                    <a:pt x="106" y="154"/>
                    <a:pt x="106" y="154"/>
                  </a:cubicBezTo>
                  <a:cubicBezTo>
                    <a:pt x="105" y="170"/>
                    <a:pt x="95" y="197"/>
                    <a:pt x="95" y="197"/>
                  </a:cubicBezTo>
                  <a:cubicBezTo>
                    <a:pt x="90" y="212"/>
                    <a:pt x="85" y="220"/>
                    <a:pt x="85" y="2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2"/>
            <p:cNvSpPr/>
            <p:nvPr/>
          </p:nvSpPr>
          <p:spPr bwMode="auto">
            <a:xfrm>
              <a:off x="6842125" y="3475038"/>
              <a:ext cx="296863" cy="265113"/>
            </a:xfrm>
            <a:custGeom>
              <a:avLst/>
              <a:gdLst>
                <a:gd name="T0" fmla="*/ 51 w 70"/>
                <a:gd name="T1" fmla="*/ 9 h 62"/>
                <a:gd name="T2" fmla="*/ 22 w 70"/>
                <a:gd name="T3" fmla="*/ 0 h 62"/>
                <a:gd name="T4" fmla="*/ 18 w 70"/>
                <a:gd name="T5" fmla="*/ 12 h 62"/>
                <a:gd name="T6" fmla="*/ 37 w 70"/>
                <a:gd name="T7" fmla="*/ 39 h 62"/>
                <a:gd name="T8" fmla="*/ 57 w 70"/>
                <a:gd name="T9" fmla="*/ 44 h 62"/>
                <a:gd name="T10" fmla="*/ 64 w 70"/>
                <a:gd name="T11" fmla="*/ 30 h 62"/>
                <a:gd name="T12" fmla="*/ 51 w 70"/>
                <a:gd name="T13" fmla="*/ 9 h 62"/>
              </a:gdLst>
              <a:ahLst/>
              <a:cxnLst>
                <a:cxn ang="0">
                  <a:pos x="T0" y="T1"/>
                </a:cxn>
                <a:cxn ang="0">
                  <a:pos x="T2" y="T3"/>
                </a:cxn>
                <a:cxn ang="0">
                  <a:pos x="T4" y="T5"/>
                </a:cxn>
                <a:cxn ang="0">
                  <a:pos x="T6" y="T7"/>
                </a:cxn>
                <a:cxn ang="0">
                  <a:pos x="T8" y="T9"/>
                </a:cxn>
                <a:cxn ang="0">
                  <a:pos x="T10" y="T11"/>
                </a:cxn>
                <a:cxn ang="0">
                  <a:pos x="T12" y="T13"/>
                </a:cxn>
              </a:cxnLst>
              <a:rect l="0" t="0" r="r" b="b"/>
              <a:pathLst>
                <a:path w="70" h="62">
                  <a:moveTo>
                    <a:pt x="51" y="9"/>
                  </a:moveTo>
                  <a:cubicBezTo>
                    <a:pt x="22" y="0"/>
                    <a:pt x="22" y="0"/>
                    <a:pt x="22" y="0"/>
                  </a:cubicBezTo>
                  <a:cubicBezTo>
                    <a:pt x="22" y="0"/>
                    <a:pt x="0" y="1"/>
                    <a:pt x="18" y="12"/>
                  </a:cubicBezTo>
                  <a:cubicBezTo>
                    <a:pt x="18" y="12"/>
                    <a:pt x="32" y="27"/>
                    <a:pt x="37" y="39"/>
                  </a:cubicBezTo>
                  <a:cubicBezTo>
                    <a:pt x="37" y="39"/>
                    <a:pt x="42" y="62"/>
                    <a:pt x="57" y="44"/>
                  </a:cubicBezTo>
                  <a:cubicBezTo>
                    <a:pt x="64" y="30"/>
                    <a:pt x="64" y="30"/>
                    <a:pt x="64" y="30"/>
                  </a:cubicBezTo>
                  <a:cubicBezTo>
                    <a:pt x="64" y="30"/>
                    <a:pt x="70" y="17"/>
                    <a:pt x="5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3"/>
            <p:cNvSpPr/>
            <p:nvPr/>
          </p:nvSpPr>
          <p:spPr bwMode="auto">
            <a:xfrm>
              <a:off x="5192713" y="4041775"/>
              <a:ext cx="165100" cy="212725"/>
            </a:xfrm>
            <a:custGeom>
              <a:avLst/>
              <a:gdLst>
                <a:gd name="T0" fmla="*/ 37 w 39"/>
                <a:gd name="T1" fmla="*/ 16 h 50"/>
                <a:gd name="T2" fmla="*/ 35 w 39"/>
                <a:gd name="T3" fmla="*/ 16 h 50"/>
                <a:gd name="T4" fmla="*/ 19 w 39"/>
                <a:gd name="T5" fmla="*/ 3 h 50"/>
                <a:gd name="T6" fmla="*/ 10 w 39"/>
                <a:gd name="T7" fmla="*/ 10 h 50"/>
                <a:gd name="T8" fmla="*/ 39 w 39"/>
                <a:gd name="T9" fmla="*/ 37 h 50"/>
                <a:gd name="T10" fmla="*/ 20 w 39"/>
                <a:gd name="T11" fmla="*/ 50 h 50"/>
                <a:gd name="T12" fmla="*/ 7 w 39"/>
                <a:gd name="T13" fmla="*/ 48 h 50"/>
                <a:gd name="T14" fmla="*/ 4 w 39"/>
                <a:gd name="T15" fmla="*/ 50 h 50"/>
                <a:gd name="T16" fmla="*/ 2 w 39"/>
                <a:gd name="T17" fmla="*/ 50 h 50"/>
                <a:gd name="T18" fmla="*/ 0 w 39"/>
                <a:gd name="T19" fmla="*/ 35 h 50"/>
                <a:gd name="T20" fmla="*/ 2 w 39"/>
                <a:gd name="T21" fmla="*/ 35 h 50"/>
                <a:gd name="T22" fmla="*/ 20 w 39"/>
                <a:gd name="T23" fmla="*/ 48 h 50"/>
                <a:gd name="T24" fmla="*/ 30 w 39"/>
                <a:gd name="T25" fmla="*/ 40 h 50"/>
                <a:gd name="T26" fmla="*/ 16 w 39"/>
                <a:gd name="T27" fmla="*/ 27 h 50"/>
                <a:gd name="T28" fmla="*/ 2 w 39"/>
                <a:gd name="T29" fmla="*/ 13 h 50"/>
                <a:gd name="T30" fmla="*/ 18 w 39"/>
                <a:gd name="T31" fmla="*/ 0 h 50"/>
                <a:gd name="T32" fmla="*/ 30 w 39"/>
                <a:gd name="T33" fmla="*/ 3 h 50"/>
                <a:gd name="T34" fmla="*/ 33 w 39"/>
                <a:gd name="T35" fmla="*/ 0 h 50"/>
                <a:gd name="T36" fmla="*/ 35 w 39"/>
                <a:gd name="T37" fmla="*/ 0 h 50"/>
                <a:gd name="T38" fmla="*/ 37 w 39"/>
                <a:gd name="T39" fmla="*/ 1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50">
                  <a:moveTo>
                    <a:pt x="37" y="16"/>
                  </a:moveTo>
                  <a:cubicBezTo>
                    <a:pt x="35" y="16"/>
                    <a:pt x="35" y="16"/>
                    <a:pt x="35" y="16"/>
                  </a:cubicBezTo>
                  <a:cubicBezTo>
                    <a:pt x="33" y="10"/>
                    <a:pt x="28" y="3"/>
                    <a:pt x="19" y="3"/>
                  </a:cubicBezTo>
                  <a:cubicBezTo>
                    <a:pt x="14" y="3"/>
                    <a:pt x="10" y="6"/>
                    <a:pt x="10" y="10"/>
                  </a:cubicBezTo>
                  <a:cubicBezTo>
                    <a:pt x="10" y="21"/>
                    <a:pt x="39" y="22"/>
                    <a:pt x="39" y="37"/>
                  </a:cubicBezTo>
                  <a:cubicBezTo>
                    <a:pt x="39" y="43"/>
                    <a:pt x="33" y="50"/>
                    <a:pt x="20" y="50"/>
                  </a:cubicBezTo>
                  <a:cubicBezTo>
                    <a:pt x="14" y="50"/>
                    <a:pt x="10" y="48"/>
                    <a:pt x="7" y="48"/>
                  </a:cubicBezTo>
                  <a:cubicBezTo>
                    <a:pt x="5" y="48"/>
                    <a:pt x="4" y="49"/>
                    <a:pt x="4" y="50"/>
                  </a:cubicBezTo>
                  <a:cubicBezTo>
                    <a:pt x="2" y="50"/>
                    <a:pt x="2" y="50"/>
                    <a:pt x="2" y="50"/>
                  </a:cubicBezTo>
                  <a:cubicBezTo>
                    <a:pt x="0" y="35"/>
                    <a:pt x="0" y="35"/>
                    <a:pt x="0" y="35"/>
                  </a:cubicBezTo>
                  <a:cubicBezTo>
                    <a:pt x="2" y="35"/>
                    <a:pt x="2" y="35"/>
                    <a:pt x="2" y="35"/>
                  </a:cubicBezTo>
                  <a:cubicBezTo>
                    <a:pt x="3" y="38"/>
                    <a:pt x="8" y="48"/>
                    <a:pt x="20" y="48"/>
                  </a:cubicBezTo>
                  <a:cubicBezTo>
                    <a:pt x="27" y="48"/>
                    <a:pt x="30" y="44"/>
                    <a:pt x="30" y="40"/>
                  </a:cubicBezTo>
                  <a:cubicBezTo>
                    <a:pt x="30" y="36"/>
                    <a:pt x="29" y="33"/>
                    <a:pt x="16" y="27"/>
                  </a:cubicBezTo>
                  <a:cubicBezTo>
                    <a:pt x="8" y="23"/>
                    <a:pt x="2" y="20"/>
                    <a:pt x="2" y="13"/>
                  </a:cubicBezTo>
                  <a:cubicBezTo>
                    <a:pt x="2" y="5"/>
                    <a:pt x="10" y="0"/>
                    <a:pt x="18" y="0"/>
                  </a:cubicBezTo>
                  <a:cubicBezTo>
                    <a:pt x="23" y="0"/>
                    <a:pt x="28" y="3"/>
                    <a:pt x="30" y="3"/>
                  </a:cubicBezTo>
                  <a:cubicBezTo>
                    <a:pt x="33" y="3"/>
                    <a:pt x="33" y="1"/>
                    <a:pt x="33" y="0"/>
                  </a:cubicBezTo>
                  <a:cubicBezTo>
                    <a:pt x="35" y="0"/>
                    <a:pt x="35" y="0"/>
                    <a:pt x="35" y="0"/>
                  </a:cubicBezTo>
                  <a:lnTo>
                    <a:pt x="37"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4"/>
            <p:cNvSpPr/>
            <p:nvPr/>
          </p:nvSpPr>
          <p:spPr bwMode="auto">
            <a:xfrm>
              <a:off x="5387975" y="4046538"/>
              <a:ext cx="249238" cy="204788"/>
            </a:xfrm>
            <a:custGeom>
              <a:avLst/>
              <a:gdLst>
                <a:gd name="T0" fmla="*/ 0 w 59"/>
                <a:gd name="T1" fmla="*/ 47 h 48"/>
                <a:gd name="T2" fmla="*/ 8 w 59"/>
                <a:gd name="T3" fmla="*/ 40 h 48"/>
                <a:gd name="T4" fmla="*/ 8 w 59"/>
                <a:gd name="T5" fmla="*/ 8 h 48"/>
                <a:gd name="T6" fmla="*/ 0 w 59"/>
                <a:gd name="T7" fmla="*/ 2 h 48"/>
                <a:gd name="T8" fmla="*/ 0 w 59"/>
                <a:gd name="T9" fmla="*/ 0 h 48"/>
                <a:gd name="T10" fmla="*/ 24 w 59"/>
                <a:gd name="T11" fmla="*/ 0 h 48"/>
                <a:gd name="T12" fmla="*/ 24 w 59"/>
                <a:gd name="T13" fmla="*/ 2 h 48"/>
                <a:gd name="T14" fmla="*/ 17 w 59"/>
                <a:gd name="T15" fmla="*/ 8 h 48"/>
                <a:gd name="T16" fmla="*/ 17 w 59"/>
                <a:gd name="T17" fmla="*/ 22 h 48"/>
                <a:gd name="T18" fmla="*/ 43 w 59"/>
                <a:gd name="T19" fmla="*/ 22 h 48"/>
                <a:gd name="T20" fmla="*/ 43 w 59"/>
                <a:gd name="T21" fmla="*/ 8 h 48"/>
                <a:gd name="T22" fmla="*/ 35 w 59"/>
                <a:gd name="T23" fmla="*/ 2 h 48"/>
                <a:gd name="T24" fmla="*/ 35 w 59"/>
                <a:gd name="T25" fmla="*/ 0 h 48"/>
                <a:gd name="T26" fmla="*/ 59 w 59"/>
                <a:gd name="T27" fmla="*/ 0 h 48"/>
                <a:gd name="T28" fmla="*/ 59 w 59"/>
                <a:gd name="T29" fmla="*/ 2 h 48"/>
                <a:gd name="T30" fmla="*/ 52 w 59"/>
                <a:gd name="T31" fmla="*/ 8 h 48"/>
                <a:gd name="T32" fmla="*/ 52 w 59"/>
                <a:gd name="T33" fmla="*/ 41 h 48"/>
                <a:gd name="T34" fmla="*/ 59 w 59"/>
                <a:gd name="T35" fmla="*/ 47 h 48"/>
                <a:gd name="T36" fmla="*/ 59 w 59"/>
                <a:gd name="T37" fmla="*/ 48 h 48"/>
                <a:gd name="T38" fmla="*/ 35 w 59"/>
                <a:gd name="T39" fmla="*/ 48 h 48"/>
                <a:gd name="T40" fmla="*/ 35 w 59"/>
                <a:gd name="T41" fmla="*/ 47 h 48"/>
                <a:gd name="T42" fmla="*/ 43 w 59"/>
                <a:gd name="T43" fmla="*/ 40 h 48"/>
                <a:gd name="T44" fmla="*/ 43 w 59"/>
                <a:gd name="T45" fmla="*/ 26 h 48"/>
                <a:gd name="T46" fmla="*/ 17 w 59"/>
                <a:gd name="T47" fmla="*/ 26 h 48"/>
                <a:gd name="T48" fmla="*/ 17 w 59"/>
                <a:gd name="T49" fmla="*/ 41 h 48"/>
                <a:gd name="T50" fmla="*/ 24 w 59"/>
                <a:gd name="T51" fmla="*/ 47 h 48"/>
                <a:gd name="T52" fmla="*/ 24 w 59"/>
                <a:gd name="T53" fmla="*/ 48 h 48"/>
                <a:gd name="T54" fmla="*/ 0 w 59"/>
                <a:gd name="T55" fmla="*/ 48 h 48"/>
                <a:gd name="T56" fmla="*/ 0 w 59"/>
                <a:gd name="T5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48">
                  <a:moveTo>
                    <a:pt x="0" y="47"/>
                  </a:moveTo>
                  <a:cubicBezTo>
                    <a:pt x="7" y="47"/>
                    <a:pt x="8" y="45"/>
                    <a:pt x="8" y="40"/>
                  </a:cubicBezTo>
                  <a:cubicBezTo>
                    <a:pt x="8" y="8"/>
                    <a:pt x="8" y="8"/>
                    <a:pt x="8" y="8"/>
                  </a:cubicBezTo>
                  <a:cubicBezTo>
                    <a:pt x="8" y="3"/>
                    <a:pt x="7" y="2"/>
                    <a:pt x="0" y="2"/>
                  </a:cubicBezTo>
                  <a:cubicBezTo>
                    <a:pt x="0" y="0"/>
                    <a:pt x="0" y="0"/>
                    <a:pt x="0" y="0"/>
                  </a:cubicBezTo>
                  <a:cubicBezTo>
                    <a:pt x="24" y="0"/>
                    <a:pt x="24" y="0"/>
                    <a:pt x="24" y="0"/>
                  </a:cubicBezTo>
                  <a:cubicBezTo>
                    <a:pt x="24" y="2"/>
                    <a:pt x="24" y="2"/>
                    <a:pt x="24" y="2"/>
                  </a:cubicBezTo>
                  <a:cubicBezTo>
                    <a:pt x="18" y="2"/>
                    <a:pt x="17" y="3"/>
                    <a:pt x="17" y="8"/>
                  </a:cubicBezTo>
                  <a:cubicBezTo>
                    <a:pt x="17" y="22"/>
                    <a:pt x="17" y="22"/>
                    <a:pt x="17" y="22"/>
                  </a:cubicBezTo>
                  <a:cubicBezTo>
                    <a:pt x="43" y="22"/>
                    <a:pt x="43" y="22"/>
                    <a:pt x="43" y="22"/>
                  </a:cubicBezTo>
                  <a:cubicBezTo>
                    <a:pt x="43" y="8"/>
                    <a:pt x="43" y="8"/>
                    <a:pt x="43" y="8"/>
                  </a:cubicBezTo>
                  <a:cubicBezTo>
                    <a:pt x="43" y="3"/>
                    <a:pt x="42" y="2"/>
                    <a:pt x="35" y="2"/>
                  </a:cubicBezTo>
                  <a:cubicBezTo>
                    <a:pt x="35" y="0"/>
                    <a:pt x="35" y="0"/>
                    <a:pt x="35" y="0"/>
                  </a:cubicBezTo>
                  <a:cubicBezTo>
                    <a:pt x="59" y="0"/>
                    <a:pt x="59" y="0"/>
                    <a:pt x="59" y="0"/>
                  </a:cubicBezTo>
                  <a:cubicBezTo>
                    <a:pt x="59" y="2"/>
                    <a:pt x="59" y="2"/>
                    <a:pt x="59" y="2"/>
                  </a:cubicBezTo>
                  <a:cubicBezTo>
                    <a:pt x="53" y="2"/>
                    <a:pt x="52" y="3"/>
                    <a:pt x="52" y="8"/>
                  </a:cubicBezTo>
                  <a:cubicBezTo>
                    <a:pt x="52" y="41"/>
                    <a:pt x="52" y="41"/>
                    <a:pt x="52" y="41"/>
                  </a:cubicBezTo>
                  <a:cubicBezTo>
                    <a:pt x="52" y="45"/>
                    <a:pt x="53" y="47"/>
                    <a:pt x="59" y="47"/>
                  </a:cubicBezTo>
                  <a:cubicBezTo>
                    <a:pt x="59" y="48"/>
                    <a:pt x="59" y="48"/>
                    <a:pt x="59" y="48"/>
                  </a:cubicBezTo>
                  <a:cubicBezTo>
                    <a:pt x="35" y="48"/>
                    <a:pt x="35" y="48"/>
                    <a:pt x="35" y="48"/>
                  </a:cubicBezTo>
                  <a:cubicBezTo>
                    <a:pt x="35" y="47"/>
                    <a:pt x="35" y="47"/>
                    <a:pt x="35" y="47"/>
                  </a:cubicBezTo>
                  <a:cubicBezTo>
                    <a:pt x="43" y="47"/>
                    <a:pt x="43" y="45"/>
                    <a:pt x="43" y="40"/>
                  </a:cubicBezTo>
                  <a:cubicBezTo>
                    <a:pt x="43" y="26"/>
                    <a:pt x="43" y="26"/>
                    <a:pt x="43" y="26"/>
                  </a:cubicBezTo>
                  <a:cubicBezTo>
                    <a:pt x="17" y="26"/>
                    <a:pt x="17" y="26"/>
                    <a:pt x="17" y="26"/>
                  </a:cubicBezTo>
                  <a:cubicBezTo>
                    <a:pt x="17" y="41"/>
                    <a:pt x="17" y="41"/>
                    <a:pt x="17" y="41"/>
                  </a:cubicBezTo>
                  <a:cubicBezTo>
                    <a:pt x="17" y="45"/>
                    <a:pt x="17" y="47"/>
                    <a:pt x="24" y="47"/>
                  </a:cubicBezTo>
                  <a:cubicBezTo>
                    <a:pt x="24" y="48"/>
                    <a:pt x="24" y="48"/>
                    <a:pt x="24" y="48"/>
                  </a:cubicBezTo>
                  <a:cubicBezTo>
                    <a:pt x="0" y="48"/>
                    <a:pt x="0" y="48"/>
                    <a:pt x="0" y="48"/>
                  </a:cubicBez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5"/>
            <p:cNvSpPr>
              <a:spLocks noEditPoints="1"/>
            </p:cNvSpPr>
            <p:nvPr/>
          </p:nvSpPr>
          <p:spPr bwMode="auto">
            <a:xfrm>
              <a:off x="5649913" y="4046538"/>
              <a:ext cx="258763" cy="204788"/>
            </a:xfrm>
            <a:custGeom>
              <a:avLst/>
              <a:gdLst>
                <a:gd name="T0" fmla="*/ 18 w 61"/>
                <a:gd name="T1" fmla="*/ 30 h 48"/>
                <a:gd name="T2" fmla="*/ 28 w 61"/>
                <a:gd name="T3" fmla="*/ 10 h 48"/>
                <a:gd name="T4" fmla="*/ 38 w 61"/>
                <a:gd name="T5" fmla="*/ 30 h 48"/>
                <a:gd name="T6" fmla="*/ 18 w 61"/>
                <a:gd name="T7" fmla="*/ 30 h 48"/>
                <a:gd name="T8" fmla="*/ 61 w 61"/>
                <a:gd name="T9" fmla="*/ 47 h 48"/>
                <a:gd name="T10" fmla="*/ 53 w 61"/>
                <a:gd name="T11" fmla="*/ 41 h 48"/>
                <a:gd name="T12" fmla="*/ 31 w 61"/>
                <a:gd name="T13" fmla="*/ 0 h 48"/>
                <a:gd name="T14" fmla="*/ 29 w 61"/>
                <a:gd name="T15" fmla="*/ 0 h 48"/>
                <a:gd name="T16" fmla="*/ 11 w 61"/>
                <a:gd name="T17" fmla="*/ 35 h 48"/>
                <a:gd name="T18" fmla="*/ 5 w 61"/>
                <a:gd name="T19" fmla="*/ 45 h 48"/>
                <a:gd name="T20" fmla="*/ 0 w 61"/>
                <a:gd name="T21" fmla="*/ 47 h 48"/>
                <a:gd name="T22" fmla="*/ 0 w 61"/>
                <a:gd name="T23" fmla="*/ 48 h 48"/>
                <a:gd name="T24" fmla="*/ 18 w 61"/>
                <a:gd name="T25" fmla="*/ 48 h 48"/>
                <a:gd name="T26" fmla="*/ 18 w 61"/>
                <a:gd name="T27" fmla="*/ 47 h 48"/>
                <a:gd name="T28" fmla="*/ 12 w 61"/>
                <a:gd name="T29" fmla="*/ 44 h 48"/>
                <a:gd name="T30" fmla="*/ 12 w 61"/>
                <a:gd name="T31" fmla="*/ 41 h 48"/>
                <a:gd name="T32" fmla="*/ 16 w 61"/>
                <a:gd name="T33" fmla="*/ 33 h 48"/>
                <a:gd name="T34" fmla="*/ 39 w 61"/>
                <a:gd name="T35" fmla="*/ 33 h 48"/>
                <a:gd name="T36" fmla="*/ 43 w 61"/>
                <a:gd name="T37" fmla="*/ 40 h 48"/>
                <a:gd name="T38" fmla="*/ 44 w 61"/>
                <a:gd name="T39" fmla="*/ 44 h 48"/>
                <a:gd name="T40" fmla="*/ 38 w 61"/>
                <a:gd name="T41" fmla="*/ 47 h 48"/>
                <a:gd name="T42" fmla="*/ 38 w 61"/>
                <a:gd name="T43" fmla="*/ 48 h 48"/>
                <a:gd name="T44" fmla="*/ 61 w 61"/>
                <a:gd name="T45" fmla="*/ 48 h 48"/>
                <a:gd name="T46" fmla="*/ 61 w 61"/>
                <a:gd name="T4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 h="48">
                  <a:moveTo>
                    <a:pt x="18" y="30"/>
                  </a:moveTo>
                  <a:cubicBezTo>
                    <a:pt x="28" y="10"/>
                    <a:pt x="28" y="10"/>
                    <a:pt x="28" y="10"/>
                  </a:cubicBezTo>
                  <a:cubicBezTo>
                    <a:pt x="38" y="30"/>
                    <a:pt x="38" y="30"/>
                    <a:pt x="38" y="30"/>
                  </a:cubicBezTo>
                  <a:lnTo>
                    <a:pt x="18" y="30"/>
                  </a:lnTo>
                  <a:close/>
                  <a:moveTo>
                    <a:pt x="61" y="47"/>
                  </a:moveTo>
                  <a:cubicBezTo>
                    <a:pt x="57" y="47"/>
                    <a:pt x="55" y="46"/>
                    <a:pt x="53" y="41"/>
                  </a:cubicBezTo>
                  <a:cubicBezTo>
                    <a:pt x="31" y="0"/>
                    <a:pt x="31" y="0"/>
                    <a:pt x="31" y="0"/>
                  </a:cubicBezTo>
                  <a:cubicBezTo>
                    <a:pt x="29" y="0"/>
                    <a:pt x="29" y="0"/>
                    <a:pt x="29" y="0"/>
                  </a:cubicBezTo>
                  <a:cubicBezTo>
                    <a:pt x="11" y="35"/>
                    <a:pt x="11" y="35"/>
                    <a:pt x="11" y="35"/>
                  </a:cubicBezTo>
                  <a:cubicBezTo>
                    <a:pt x="10" y="38"/>
                    <a:pt x="7" y="44"/>
                    <a:pt x="5" y="45"/>
                  </a:cubicBezTo>
                  <a:cubicBezTo>
                    <a:pt x="3" y="47"/>
                    <a:pt x="2" y="47"/>
                    <a:pt x="0" y="47"/>
                  </a:cubicBezTo>
                  <a:cubicBezTo>
                    <a:pt x="0" y="48"/>
                    <a:pt x="0" y="48"/>
                    <a:pt x="0" y="48"/>
                  </a:cubicBezTo>
                  <a:cubicBezTo>
                    <a:pt x="18" y="48"/>
                    <a:pt x="18" y="48"/>
                    <a:pt x="18" y="48"/>
                  </a:cubicBezTo>
                  <a:cubicBezTo>
                    <a:pt x="18" y="47"/>
                    <a:pt x="18" y="47"/>
                    <a:pt x="18" y="47"/>
                  </a:cubicBezTo>
                  <a:cubicBezTo>
                    <a:pt x="16" y="47"/>
                    <a:pt x="12" y="47"/>
                    <a:pt x="12" y="44"/>
                  </a:cubicBezTo>
                  <a:cubicBezTo>
                    <a:pt x="12" y="43"/>
                    <a:pt x="12" y="42"/>
                    <a:pt x="12" y="41"/>
                  </a:cubicBezTo>
                  <a:cubicBezTo>
                    <a:pt x="16" y="33"/>
                    <a:pt x="16" y="33"/>
                    <a:pt x="16" y="33"/>
                  </a:cubicBezTo>
                  <a:cubicBezTo>
                    <a:pt x="39" y="33"/>
                    <a:pt x="39" y="33"/>
                    <a:pt x="39" y="33"/>
                  </a:cubicBezTo>
                  <a:cubicBezTo>
                    <a:pt x="43" y="40"/>
                    <a:pt x="43" y="40"/>
                    <a:pt x="43" y="40"/>
                  </a:cubicBezTo>
                  <a:cubicBezTo>
                    <a:pt x="43" y="41"/>
                    <a:pt x="44" y="43"/>
                    <a:pt x="44" y="44"/>
                  </a:cubicBezTo>
                  <a:cubicBezTo>
                    <a:pt x="44" y="47"/>
                    <a:pt x="42" y="47"/>
                    <a:pt x="38" y="47"/>
                  </a:cubicBezTo>
                  <a:cubicBezTo>
                    <a:pt x="38" y="48"/>
                    <a:pt x="38" y="48"/>
                    <a:pt x="38" y="48"/>
                  </a:cubicBezTo>
                  <a:cubicBezTo>
                    <a:pt x="61" y="48"/>
                    <a:pt x="61" y="48"/>
                    <a:pt x="61" y="48"/>
                  </a:cubicBezTo>
                  <a:lnTo>
                    <a:pt x="61"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6"/>
            <p:cNvSpPr/>
            <p:nvPr/>
          </p:nvSpPr>
          <p:spPr bwMode="auto">
            <a:xfrm>
              <a:off x="5918200" y="4046538"/>
              <a:ext cx="254000" cy="207963"/>
            </a:xfrm>
            <a:custGeom>
              <a:avLst/>
              <a:gdLst>
                <a:gd name="T0" fmla="*/ 60 w 60"/>
                <a:gd name="T1" fmla="*/ 2 h 49"/>
                <a:gd name="T2" fmla="*/ 52 w 60"/>
                <a:gd name="T3" fmla="*/ 11 h 49"/>
                <a:gd name="T4" fmla="*/ 52 w 60"/>
                <a:gd name="T5" fmla="*/ 49 h 49"/>
                <a:gd name="T6" fmla="*/ 51 w 60"/>
                <a:gd name="T7" fmla="*/ 49 h 49"/>
                <a:gd name="T8" fmla="*/ 12 w 60"/>
                <a:gd name="T9" fmla="*/ 10 h 49"/>
                <a:gd name="T10" fmla="*/ 12 w 60"/>
                <a:gd name="T11" fmla="*/ 10 h 49"/>
                <a:gd name="T12" fmla="*/ 12 w 60"/>
                <a:gd name="T13" fmla="*/ 38 h 49"/>
                <a:gd name="T14" fmla="*/ 20 w 60"/>
                <a:gd name="T15" fmla="*/ 47 h 49"/>
                <a:gd name="T16" fmla="*/ 20 w 60"/>
                <a:gd name="T17" fmla="*/ 48 h 49"/>
                <a:gd name="T18" fmla="*/ 0 w 60"/>
                <a:gd name="T19" fmla="*/ 48 h 49"/>
                <a:gd name="T20" fmla="*/ 0 w 60"/>
                <a:gd name="T21" fmla="*/ 47 h 49"/>
                <a:gd name="T22" fmla="*/ 8 w 60"/>
                <a:gd name="T23" fmla="*/ 38 h 49"/>
                <a:gd name="T24" fmla="*/ 8 w 60"/>
                <a:gd name="T25" fmla="*/ 6 h 49"/>
                <a:gd name="T26" fmla="*/ 0 w 60"/>
                <a:gd name="T27" fmla="*/ 2 h 49"/>
                <a:gd name="T28" fmla="*/ 0 w 60"/>
                <a:gd name="T29" fmla="*/ 0 h 49"/>
                <a:gd name="T30" fmla="*/ 15 w 60"/>
                <a:gd name="T31" fmla="*/ 0 h 49"/>
                <a:gd name="T32" fmla="*/ 48 w 60"/>
                <a:gd name="T33" fmla="*/ 35 h 49"/>
                <a:gd name="T34" fmla="*/ 48 w 60"/>
                <a:gd name="T35" fmla="*/ 35 h 49"/>
                <a:gd name="T36" fmla="*/ 48 w 60"/>
                <a:gd name="T37" fmla="*/ 11 h 49"/>
                <a:gd name="T38" fmla="*/ 40 w 60"/>
                <a:gd name="T39" fmla="*/ 2 h 49"/>
                <a:gd name="T40" fmla="*/ 40 w 60"/>
                <a:gd name="T41" fmla="*/ 0 h 49"/>
                <a:gd name="T42" fmla="*/ 60 w 60"/>
                <a:gd name="T43" fmla="*/ 0 h 49"/>
                <a:gd name="T44" fmla="*/ 60 w 60"/>
                <a:gd name="T4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49">
                  <a:moveTo>
                    <a:pt x="60" y="2"/>
                  </a:moveTo>
                  <a:cubicBezTo>
                    <a:pt x="55" y="2"/>
                    <a:pt x="52" y="3"/>
                    <a:pt x="52" y="11"/>
                  </a:cubicBezTo>
                  <a:cubicBezTo>
                    <a:pt x="52" y="49"/>
                    <a:pt x="52" y="49"/>
                    <a:pt x="52" y="49"/>
                  </a:cubicBezTo>
                  <a:cubicBezTo>
                    <a:pt x="51" y="49"/>
                    <a:pt x="51" y="49"/>
                    <a:pt x="51" y="49"/>
                  </a:cubicBezTo>
                  <a:cubicBezTo>
                    <a:pt x="12" y="10"/>
                    <a:pt x="12" y="10"/>
                    <a:pt x="12" y="10"/>
                  </a:cubicBezTo>
                  <a:cubicBezTo>
                    <a:pt x="12" y="10"/>
                    <a:pt x="12" y="10"/>
                    <a:pt x="12" y="10"/>
                  </a:cubicBezTo>
                  <a:cubicBezTo>
                    <a:pt x="12" y="38"/>
                    <a:pt x="12" y="38"/>
                    <a:pt x="12" y="38"/>
                  </a:cubicBezTo>
                  <a:cubicBezTo>
                    <a:pt x="12" y="45"/>
                    <a:pt x="14" y="47"/>
                    <a:pt x="20" y="47"/>
                  </a:cubicBezTo>
                  <a:cubicBezTo>
                    <a:pt x="20" y="48"/>
                    <a:pt x="20" y="48"/>
                    <a:pt x="20" y="48"/>
                  </a:cubicBezTo>
                  <a:cubicBezTo>
                    <a:pt x="0" y="48"/>
                    <a:pt x="0" y="48"/>
                    <a:pt x="0" y="48"/>
                  </a:cubicBezTo>
                  <a:cubicBezTo>
                    <a:pt x="0" y="47"/>
                    <a:pt x="0" y="47"/>
                    <a:pt x="0" y="47"/>
                  </a:cubicBezTo>
                  <a:cubicBezTo>
                    <a:pt x="7" y="47"/>
                    <a:pt x="8" y="46"/>
                    <a:pt x="8" y="38"/>
                  </a:cubicBezTo>
                  <a:cubicBezTo>
                    <a:pt x="8" y="6"/>
                    <a:pt x="8" y="6"/>
                    <a:pt x="8" y="6"/>
                  </a:cubicBezTo>
                  <a:cubicBezTo>
                    <a:pt x="5" y="2"/>
                    <a:pt x="3" y="2"/>
                    <a:pt x="0" y="2"/>
                  </a:cubicBezTo>
                  <a:cubicBezTo>
                    <a:pt x="0" y="0"/>
                    <a:pt x="0" y="0"/>
                    <a:pt x="0" y="0"/>
                  </a:cubicBezTo>
                  <a:cubicBezTo>
                    <a:pt x="15" y="0"/>
                    <a:pt x="15" y="0"/>
                    <a:pt x="15" y="0"/>
                  </a:cubicBezTo>
                  <a:cubicBezTo>
                    <a:pt x="48" y="35"/>
                    <a:pt x="48" y="35"/>
                    <a:pt x="48" y="35"/>
                  </a:cubicBezTo>
                  <a:cubicBezTo>
                    <a:pt x="48" y="35"/>
                    <a:pt x="48" y="35"/>
                    <a:pt x="48" y="35"/>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7"/>
            <p:cNvSpPr>
              <a:spLocks noEditPoints="1"/>
            </p:cNvSpPr>
            <p:nvPr/>
          </p:nvSpPr>
          <p:spPr bwMode="auto">
            <a:xfrm>
              <a:off x="6184900" y="4046538"/>
              <a:ext cx="246063" cy="204788"/>
            </a:xfrm>
            <a:custGeom>
              <a:avLst/>
              <a:gdLst>
                <a:gd name="T0" fmla="*/ 17 w 58"/>
                <a:gd name="T1" fmla="*/ 6 h 48"/>
                <a:gd name="T2" fmla="*/ 21 w 58"/>
                <a:gd name="T3" fmla="*/ 3 h 48"/>
                <a:gd name="T4" fmla="*/ 41 w 58"/>
                <a:gd name="T5" fmla="*/ 8 h 48"/>
                <a:gd name="T6" fmla="*/ 49 w 58"/>
                <a:gd name="T7" fmla="*/ 25 h 48"/>
                <a:gd name="T8" fmla="*/ 22 w 58"/>
                <a:gd name="T9" fmla="*/ 46 h 48"/>
                <a:gd name="T10" fmla="*/ 17 w 58"/>
                <a:gd name="T11" fmla="*/ 43 h 48"/>
                <a:gd name="T12" fmla="*/ 17 w 58"/>
                <a:gd name="T13" fmla="*/ 6 h 48"/>
                <a:gd name="T14" fmla="*/ 0 w 58"/>
                <a:gd name="T15" fmla="*/ 48 h 48"/>
                <a:gd name="T16" fmla="*/ 25 w 58"/>
                <a:gd name="T17" fmla="*/ 48 h 48"/>
                <a:gd name="T18" fmla="*/ 58 w 58"/>
                <a:gd name="T19" fmla="*/ 25 h 48"/>
                <a:gd name="T20" fmla="*/ 23 w 58"/>
                <a:gd name="T21" fmla="*/ 0 h 48"/>
                <a:gd name="T22" fmla="*/ 0 w 58"/>
                <a:gd name="T23" fmla="*/ 0 h 48"/>
                <a:gd name="T24" fmla="*/ 0 w 58"/>
                <a:gd name="T25" fmla="*/ 2 h 48"/>
                <a:gd name="T26" fmla="*/ 8 w 58"/>
                <a:gd name="T27" fmla="*/ 8 h 48"/>
                <a:gd name="T28" fmla="*/ 8 w 58"/>
                <a:gd name="T29" fmla="*/ 41 h 48"/>
                <a:gd name="T30" fmla="*/ 0 w 58"/>
                <a:gd name="T31" fmla="*/ 47 h 48"/>
                <a:gd name="T32" fmla="*/ 0 w 58"/>
                <a:gd name="T3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 h="48">
                  <a:moveTo>
                    <a:pt x="17" y="6"/>
                  </a:moveTo>
                  <a:cubicBezTo>
                    <a:pt x="17" y="5"/>
                    <a:pt x="17" y="3"/>
                    <a:pt x="21" y="3"/>
                  </a:cubicBezTo>
                  <a:cubicBezTo>
                    <a:pt x="32" y="3"/>
                    <a:pt x="36" y="5"/>
                    <a:pt x="41" y="8"/>
                  </a:cubicBezTo>
                  <a:cubicBezTo>
                    <a:pt x="47" y="13"/>
                    <a:pt x="49" y="19"/>
                    <a:pt x="49" y="25"/>
                  </a:cubicBezTo>
                  <a:cubicBezTo>
                    <a:pt x="49" y="46"/>
                    <a:pt x="27" y="46"/>
                    <a:pt x="22" y="46"/>
                  </a:cubicBezTo>
                  <a:cubicBezTo>
                    <a:pt x="18" y="46"/>
                    <a:pt x="17" y="45"/>
                    <a:pt x="17" y="43"/>
                  </a:cubicBezTo>
                  <a:lnTo>
                    <a:pt x="17" y="6"/>
                  </a:lnTo>
                  <a:close/>
                  <a:moveTo>
                    <a:pt x="0" y="48"/>
                  </a:moveTo>
                  <a:cubicBezTo>
                    <a:pt x="25" y="48"/>
                    <a:pt x="25" y="48"/>
                    <a:pt x="25" y="48"/>
                  </a:cubicBezTo>
                  <a:cubicBezTo>
                    <a:pt x="51" y="48"/>
                    <a:pt x="58" y="34"/>
                    <a:pt x="58" y="25"/>
                  </a:cubicBezTo>
                  <a:cubicBezTo>
                    <a:pt x="58" y="8"/>
                    <a:pt x="44" y="0"/>
                    <a:pt x="23" y="0"/>
                  </a:cubicBezTo>
                  <a:cubicBezTo>
                    <a:pt x="0" y="0"/>
                    <a:pt x="0" y="0"/>
                    <a:pt x="0" y="0"/>
                  </a:cubicBezTo>
                  <a:cubicBezTo>
                    <a:pt x="0" y="2"/>
                    <a:pt x="0" y="2"/>
                    <a:pt x="0" y="2"/>
                  </a:cubicBezTo>
                  <a:cubicBezTo>
                    <a:pt x="7" y="2"/>
                    <a:pt x="8" y="3"/>
                    <a:pt x="8" y="8"/>
                  </a:cubicBezTo>
                  <a:cubicBezTo>
                    <a:pt x="8" y="41"/>
                    <a:pt x="8" y="41"/>
                    <a:pt x="8" y="41"/>
                  </a:cubicBezTo>
                  <a:cubicBezTo>
                    <a:pt x="8" y="46"/>
                    <a:pt x="7" y="47"/>
                    <a:pt x="0" y="47"/>
                  </a:cubicBez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
            <p:cNvSpPr>
              <a:spLocks noEditPoints="1"/>
            </p:cNvSpPr>
            <p:nvPr/>
          </p:nvSpPr>
          <p:spPr bwMode="auto">
            <a:xfrm>
              <a:off x="6456363" y="4041775"/>
              <a:ext cx="241300" cy="212725"/>
            </a:xfrm>
            <a:custGeom>
              <a:avLst/>
              <a:gdLst>
                <a:gd name="T0" fmla="*/ 29 w 57"/>
                <a:gd name="T1" fmla="*/ 48 h 50"/>
                <a:gd name="T2" fmla="*/ 10 w 57"/>
                <a:gd name="T3" fmla="*/ 25 h 50"/>
                <a:gd name="T4" fmla="*/ 29 w 57"/>
                <a:gd name="T5" fmla="*/ 3 h 50"/>
                <a:gd name="T6" fmla="*/ 47 w 57"/>
                <a:gd name="T7" fmla="*/ 25 h 50"/>
                <a:gd name="T8" fmla="*/ 29 w 57"/>
                <a:gd name="T9" fmla="*/ 48 h 50"/>
                <a:gd name="T10" fmla="*/ 29 w 57"/>
                <a:gd name="T11" fmla="*/ 50 h 50"/>
                <a:gd name="T12" fmla="*/ 57 w 57"/>
                <a:gd name="T13" fmla="*/ 26 h 50"/>
                <a:gd name="T14" fmla="*/ 29 w 57"/>
                <a:gd name="T15" fmla="*/ 0 h 50"/>
                <a:gd name="T16" fmla="*/ 0 w 57"/>
                <a:gd name="T17" fmla="*/ 26 h 50"/>
                <a:gd name="T18" fmla="*/ 29 w 5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50">
                  <a:moveTo>
                    <a:pt x="29" y="48"/>
                  </a:moveTo>
                  <a:cubicBezTo>
                    <a:pt x="19" y="48"/>
                    <a:pt x="10" y="41"/>
                    <a:pt x="10" y="25"/>
                  </a:cubicBezTo>
                  <a:cubicBezTo>
                    <a:pt x="10" y="9"/>
                    <a:pt x="20" y="3"/>
                    <a:pt x="29" y="3"/>
                  </a:cubicBezTo>
                  <a:cubicBezTo>
                    <a:pt x="38" y="3"/>
                    <a:pt x="47" y="9"/>
                    <a:pt x="47" y="25"/>
                  </a:cubicBezTo>
                  <a:cubicBezTo>
                    <a:pt x="47" y="41"/>
                    <a:pt x="38" y="48"/>
                    <a:pt x="29" y="48"/>
                  </a:cubicBezTo>
                  <a:close/>
                  <a:moveTo>
                    <a:pt x="29" y="50"/>
                  </a:moveTo>
                  <a:cubicBezTo>
                    <a:pt x="44" y="50"/>
                    <a:pt x="57" y="41"/>
                    <a:pt x="57" y="26"/>
                  </a:cubicBezTo>
                  <a:cubicBezTo>
                    <a:pt x="57" y="9"/>
                    <a:pt x="43" y="0"/>
                    <a:pt x="29" y="0"/>
                  </a:cubicBezTo>
                  <a:cubicBezTo>
                    <a:pt x="14" y="0"/>
                    <a:pt x="0" y="9"/>
                    <a:pt x="0" y="26"/>
                  </a:cubicBezTo>
                  <a:cubicBezTo>
                    <a:pt x="0" y="41"/>
                    <a:pt x="13" y="50"/>
                    <a:pt x="2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9"/>
            <p:cNvSpPr/>
            <p:nvPr/>
          </p:nvSpPr>
          <p:spPr bwMode="auto">
            <a:xfrm>
              <a:off x="6715125" y="4046538"/>
              <a:ext cx="254000" cy="207963"/>
            </a:xfrm>
            <a:custGeom>
              <a:avLst/>
              <a:gdLst>
                <a:gd name="T0" fmla="*/ 60 w 60"/>
                <a:gd name="T1" fmla="*/ 2 h 49"/>
                <a:gd name="T2" fmla="*/ 52 w 60"/>
                <a:gd name="T3" fmla="*/ 11 h 49"/>
                <a:gd name="T4" fmla="*/ 52 w 60"/>
                <a:gd name="T5" fmla="*/ 49 h 49"/>
                <a:gd name="T6" fmla="*/ 51 w 60"/>
                <a:gd name="T7" fmla="*/ 49 h 49"/>
                <a:gd name="T8" fmla="*/ 13 w 60"/>
                <a:gd name="T9" fmla="*/ 10 h 49"/>
                <a:gd name="T10" fmla="*/ 12 w 60"/>
                <a:gd name="T11" fmla="*/ 10 h 49"/>
                <a:gd name="T12" fmla="*/ 12 w 60"/>
                <a:gd name="T13" fmla="*/ 38 h 49"/>
                <a:gd name="T14" fmla="*/ 21 w 60"/>
                <a:gd name="T15" fmla="*/ 47 h 49"/>
                <a:gd name="T16" fmla="*/ 21 w 60"/>
                <a:gd name="T17" fmla="*/ 48 h 49"/>
                <a:gd name="T18" fmla="*/ 0 w 60"/>
                <a:gd name="T19" fmla="*/ 48 h 49"/>
                <a:gd name="T20" fmla="*/ 0 w 60"/>
                <a:gd name="T21" fmla="*/ 47 h 49"/>
                <a:gd name="T22" fmla="*/ 9 w 60"/>
                <a:gd name="T23" fmla="*/ 38 h 49"/>
                <a:gd name="T24" fmla="*/ 9 w 60"/>
                <a:gd name="T25" fmla="*/ 6 h 49"/>
                <a:gd name="T26" fmla="*/ 0 w 60"/>
                <a:gd name="T27" fmla="*/ 2 h 49"/>
                <a:gd name="T28" fmla="*/ 0 w 60"/>
                <a:gd name="T29" fmla="*/ 0 h 49"/>
                <a:gd name="T30" fmla="*/ 15 w 60"/>
                <a:gd name="T31" fmla="*/ 0 h 49"/>
                <a:gd name="T32" fmla="*/ 48 w 60"/>
                <a:gd name="T33" fmla="*/ 35 h 49"/>
                <a:gd name="T34" fmla="*/ 48 w 60"/>
                <a:gd name="T35" fmla="*/ 35 h 49"/>
                <a:gd name="T36" fmla="*/ 48 w 60"/>
                <a:gd name="T37" fmla="*/ 11 h 49"/>
                <a:gd name="T38" fmla="*/ 40 w 60"/>
                <a:gd name="T39" fmla="*/ 2 h 49"/>
                <a:gd name="T40" fmla="*/ 40 w 60"/>
                <a:gd name="T41" fmla="*/ 0 h 49"/>
                <a:gd name="T42" fmla="*/ 60 w 60"/>
                <a:gd name="T43" fmla="*/ 0 h 49"/>
                <a:gd name="T44" fmla="*/ 60 w 60"/>
                <a:gd name="T4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49">
                  <a:moveTo>
                    <a:pt x="60" y="2"/>
                  </a:moveTo>
                  <a:cubicBezTo>
                    <a:pt x="55" y="2"/>
                    <a:pt x="52" y="3"/>
                    <a:pt x="52" y="11"/>
                  </a:cubicBezTo>
                  <a:cubicBezTo>
                    <a:pt x="52" y="49"/>
                    <a:pt x="52" y="49"/>
                    <a:pt x="52" y="49"/>
                  </a:cubicBezTo>
                  <a:cubicBezTo>
                    <a:pt x="51" y="49"/>
                    <a:pt x="51" y="49"/>
                    <a:pt x="51" y="49"/>
                  </a:cubicBezTo>
                  <a:cubicBezTo>
                    <a:pt x="13" y="10"/>
                    <a:pt x="13" y="10"/>
                    <a:pt x="13" y="10"/>
                  </a:cubicBezTo>
                  <a:cubicBezTo>
                    <a:pt x="12" y="10"/>
                    <a:pt x="12" y="10"/>
                    <a:pt x="12" y="10"/>
                  </a:cubicBezTo>
                  <a:cubicBezTo>
                    <a:pt x="12" y="38"/>
                    <a:pt x="12" y="38"/>
                    <a:pt x="12" y="38"/>
                  </a:cubicBezTo>
                  <a:cubicBezTo>
                    <a:pt x="12" y="45"/>
                    <a:pt x="14" y="47"/>
                    <a:pt x="21" y="47"/>
                  </a:cubicBezTo>
                  <a:cubicBezTo>
                    <a:pt x="21" y="48"/>
                    <a:pt x="21" y="48"/>
                    <a:pt x="21" y="48"/>
                  </a:cubicBezTo>
                  <a:cubicBezTo>
                    <a:pt x="0" y="48"/>
                    <a:pt x="0" y="48"/>
                    <a:pt x="0" y="48"/>
                  </a:cubicBezTo>
                  <a:cubicBezTo>
                    <a:pt x="0" y="47"/>
                    <a:pt x="0" y="47"/>
                    <a:pt x="0" y="47"/>
                  </a:cubicBezTo>
                  <a:cubicBezTo>
                    <a:pt x="7" y="47"/>
                    <a:pt x="9" y="46"/>
                    <a:pt x="9" y="38"/>
                  </a:cubicBezTo>
                  <a:cubicBezTo>
                    <a:pt x="9" y="6"/>
                    <a:pt x="9" y="6"/>
                    <a:pt x="9" y="6"/>
                  </a:cubicBezTo>
                  <a:cubicBezTo>
                    <a:pt x="5" y="2"/>
                    <a:pt x="4" y="2"/>
                    <a:pt x="0" y="2"/>
                  </a:cubicBezTo>
                  <a:cubicBezTo>
                    <a:pt x="0" y="0"/>
                    <a:pt x="0" y="0"/>
                    <a:pt x="0" y="0"/>
                  </a:cubicBezTo>
                  <a:cubicBezTo>
                    <a:pt x="15" y="0"/>
                    <a:pt x="15" y="0"/>
                    <a:pt x="15" y="0"/>
                  </a:cubicBezTo>
                  <a:cubicBezTo>
                    <a:pt x="48" y="35"/>
                    <a:pt x="48" y="35"/>
                    <a:pt x="48" y="35"/>
                  </a:cubicBezTo>
                  <a:cubicBezTo>
                    <a:pt x="48" y="35"/>
                    <a:pt x="48" y="35"/>
                    <a:pt x="48" y="35"/>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0"/>
            <p:cNvSpPr/>
            <p:nvPr/>
          </p:nvSpPr>
          <p:spPr bwMode="auto">
            <a:xfrm>
              <a:off x="6991350" y="4041775"/>
              <a:ext cx="246063" cy="212725"/>
            </a:xfrm>
            <a:custGeom>
              <a:avLst/>
              <a:gdLst>
                <a:gd name="T0" fmla="*/ 58 w 58"/>
                <a:gd name="T1" fmla="*/ 25 h 50"/>
                <a:gd name="T2" fmla="*/ 52 w 58"/>
                <a:gd name="T3" fmla="*/ 31 h 50"/>
                <a:gd name="T4" fmla="*/ 52 w 58"/>
                <a:gd name="T5" fmla="*/ 45 h 50"/>
                <a:gd name="T6" fmla="*/ 31 w 58"/>
                <a:gd name="T7" fmla="*/ 50 h 50"/>
                <a:gd name="T8" fmla="*/ 7 w 58"/>
                <a:gd name="T9" fmla="*/ 43 h 50"/>
                <a:gd name="T10" fmla="*/ 0 w 58"/>
                <a:gd name="T11" fmla="*/ 25 h 50"/>
                <a:gd name="T12" fmla="*/ 29 w 58"/>
                <a:gd name="T13" fmla="*/ 0 h 50"/>
                <a:gd name="T14" fmla="*/ 45 w 58"/>
                <a:gd name="T15" fmla="*/ 3 h 50"/>
                <a:gd name="T16" fmla="*/ 49 w 58"/>
                <a:gd name="T17" fmla="*/ 0 h 50"/>
                <a:gd name="T18" fmla="*/ 51 w 58"/>
                <a:gd name="T19" fmla="*/ 0 h 50"/>
                <a:gd name="T20" fmla="*/ 52 w 58"/>
                <a:gd name="T21" fmla="*/ 16 h 50"/>
                <a:gd name="T22" fmla="*/ 50 w 58"/>
                <a:gd name="T23" fmla="*/ 16 h 50"/>
                <a:gd name="T24" fmla="*/ 31 w 58"/>
                <a:gd name="T25" fmla="*/ 3 h 50"/>
                <a:gd name="T26" fmla="*/ 9 w 58"/>
                <a:gd name="T27" fmla="*/ 26 h 50"/>
                <a:gd name="T28" fmla="*/ 32 w 58"/>
                <a:gd name="T29" fmla="*/ 48 h 50"/>
                <a:gd name="T30" fmla="*/ 44 w 58"/>
                <a:gd name="T31" fmla="*/ 43 h 50"/>
                <a:gd name="T32" fmla="*/ 44 w 58"/>
                <a:gd name="T33" fmla="*/ 32 h 50"/>
                <a:gd name="T34" fmla="*/ 36 w 58"/>
                <a:gd name="T35" fmla="*/ 25 h 50"/>
                <a:gd name="T36" fmla="*/ 36 w 58"/>
                <a:gd name="T37" fmla="*/ 24 h 50"/>
                <a:gd name="T38" fmla="*/ 58 w 58"/>
                <a:gd name="T39" fmla="*/ 24 h 50"/>
                <a:gd name="T40" fmla="*/ 58 w 58"/>
                <a:gd name="T4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 h="50">
                  <a:moveTo>
                    <a:pt x="58" y="25"/>
                  </a:moveTo>
                  <a:cubicBezTo>
                    <a:pt x="55" y="25"/>
                    <a:pt x="52" y="26"/>
                    <a:pt x="52" y="31"/>
                  </a:cubicBezTo>
                  <a:cubicBezTo>
                    <a:pt x="52" y="45"/>
                    <a:pt x="52" y="45"/>
                    <a:pt x="52" y="45"/>
                  </a:cubicBezTo>
                  <a:cubicBezTo>
                    <a:pt x="52" y="46"/>
                    <a:pt x="41" y="50"/>
                    <a:pt x="31" y="50"/>
                  </a:cubicBezTo>
                  <a:cubicBezTo>
                    <a:pt x="23" y="50"/>
                    <a:pt x="13" y="48"/>
                    <a:pt x="7" y="43"/>
                  </a:cubicBezTo>
                  <a:cubicBezTo>
                    <a:pt x="2" y="38"/>
                    <a:pt x="0" y="34"/>
                    <a:pt x="0" y="25"/>
                  </a:cubicBezTo>
                  <a:cubicBezTo>
                    <a:pt x="0" y="13"/>
                    <a:pt x="11" y="0"/>
                    <a:pt x="29" y="0"/>
                  </a:cubicBezTo>
                  <a:cubicBezTo>
                    <a:pt x="38" y="0"/>
                    <a:pt x="42" y="3"/>
                    <a:pt x="45" y="3"/>
                  </a:cubicBezTo>
                  <a:cubicBezTo>
                    <a:pt x="46" y="3"/>
                    <a:pt x="48" y="2"/>
                    <a:pt x="49" y="0"/>
                  </a:cubicBezTo>
                  <a:cubicBezTo>
                    <a:pt x="51" y="0"/>
                    <a:pt x="51" y="0"/>
                    <a:pt x="51" y="0"/>
                  </a:cubicBezTo>
                  <a:cubicBezTo>
                    <a:pt x="52" y="16"/>
                    <a:pt x="52" y="16"/>
                    <a:pt x="52" y="16"/>
                  </a:cubicBezTo>
                  <a:cubicBezTo>
                    <a:pt x="50" y="16"/>
                    <a:pt x="50" y="16"/>
                    <a:pt x="50" y="16"/>
                  </a:cubicBezTo>
                  <a:cubicBezTo>
                    <a:pt x="47" y="11"/>
                    <a:pt x="43" y="3"/>
                    <a:pt x="31" y="3"/>
                  </a:cubicBezTo>
                  <a:cubicBezTo>
                    <a:pt x="22" y="3"/>
                    <a:pt x="9" y="8"/>
                    <a:pt x="9" y="26"/>
                  </a:cubicBezTo>
                  <a:cubicBezTo>
                    <a:pt x="9" y="39"/>
                    <a:pt x="19" y="48"/>
                    <a:pt x="32" y="48"/>
                  </a:cubicBezTo>
                  <a:cubicBezTo>
                    <a:pt x="38" y="48"/>
                    <a:pt x="44" y="46"/>
                    <a:pt x="44" y="43"/>
                  </a:cubicBezTo>
                  <a:cubicBezTo>
                    <a:pt x="44" y="32"/>
                    <a:pt x="44" y="32"/>
                    <a:pt x="44" y="32"/>
                  </a:cubicBezTo>
                  <a:cubicBezTo>
                    <a:pt x="44" y="26"/>
                    <a:pt x="42" y="25"/>
                    <a:pt x="36" y="25"/>
                  </a:cubicBezTo>
                  <a:cubicBezTo>
                    <a:pt x="36" y="24"/>
                    <a:pt x="36" y="24"/>
                    <a:pt x="36" y="24"/>
                  </a:cubicBezTo>
                  <a:cubicBezTo>
                    <a:pt x="58" y="24"/>
                    <a:pt x="58" y="24"/>
                    <a:pt x="58" y="24"/>
                  </a:cubicBezTo>
                  <a:lnTo>
                    <a:pt x="5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1"/>
            <p:cNvSpPr/>
            <p:nvPr/>
          </p:nvSpPr>
          <p:spPr bwMode="auto">
            <a:xfrm>
              <a:off x="7339013" y="4046538"/>
              <a:ext cx="254000" cy="207963"/>
            </a:xfrm>
            <a:custGeom>
              <a:avLst/>
              <a:gdLst>
                <a:gd name="T0" fmla="*/ 60 w 60"/>
                <a:gd name="T1" fmla="*/ 2 h 49"/>
                <a:gd name="T2" fmla="*/ 52 w 60"/>
                <a:gd name="T3" fmla="*/ 11 h 49"/>
                <a:gd name="T4" fmla="*/ 52 w 60"/>
                <a:gd name="T5" fmla="*/ 30 h 49"/>
                <a:gd name="T6" fmla="*/ 30 w 60"/>
                <a:gd name="T7" fmla="*/ 49 h 49"/>
                <a:gd name="T8" fmla="*/ 8 w 60"/>
                <a:gd name="T9" fmla="*/ 31 h 49"/>
                <a:gd name="T10" fmla="*/ 8 w 60"/>
                <a:gd name="T11" fmla="*/ 8 h 49"/>
                <a:gd name="T12" fmla="*/ 0 w 60"/>
                <a:gd name="T13" fmla="*/ 2 h 49"/>
                <a:gd name="T14" fmla="*/ 0 w 60"/>
                <a:gd name="T15" fmla="*/ 0 h 49"/>
                <a:gd name="T16" fmla="*/ 25 w 60"/>
                <a:gd name="T17" fmla="*/ 0 h 49"/>
                <a:gd name="T18" fmla="*/ 25 w 60"/>
                <a:gd name="T19" fmla="*/ 2 h 49"/>
                <a:gd name="T20" fmla="*/ 17 w 60"/>
                <a:gd name="T21" fmla="*/ 8 h 49"/>
                <a:gd name="T22" fmla="*/ 17 w 60"/>
                <a:gd name="T23" fmla="*/ 32 h 49"/>
                <a:gd name="T24" fmla="*/ 32 w 60"/>
                <a:gd name="T25" fmla="*/ 46 h 49"/>
                <a:gd name="T26" fmla="*/ 46 w 60"/>
                <a:gd name="T27" fmla="*/ 41 h 49"/>
                <a:gd name="T28" fmla="*/ 48 w 60"/>
                <a:gd name="T29" fmla="*/ 31 h 49"/>
                <a:gd name="T30" fmla="*/ 48 w 60"/>
                <a:gd name="T31" fmla="*/ 11 h 49"/>
                <a:gd name="T32" fmla="*/ 40 w 60"/>
                <a:gd name="T33" fmla="*/ 2 h 49"/>
                <a:gd name="T34" fmla="*/ 40 w 60"/>
                <a:gd name="T35" fmla="*/ 0 h 49"/>
                <a:gd name="T36" fmla="*/ 60 w 60"/>
                <a:gd name="T37" fmla="*/ 0 h 49"/>
                <a:gd name="T38" fmla="*/ 60 w 60"/>
                <a:gd name="T3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49">
                  <a:moveTo>
                    <a:pt x="60" y="2"/>
                  </a:moveTo>
                  <a:cubicBezTo>
                    <a:pt x="54" y="2"/>
                    <a:pt x="52" y="4"/>
                    <a:pt x="52" y="11"/>
                  </a:cubicBezTo>
                  <a:cubicBezTo>
                    <a:pt x="52" y="30"/>
                    <a:pt x="52" y="30"/>
                    <a:pt x="52" y="30"/>
                  </a:cubicBezTo>
                  <a:cubicBezTo>
                    <a:pt x="52" y="36"/>
                    <a:pt x="52" y="49"/>
                    <a:pt x="30" y="49"/>
                  </a:cubicBezTo>
                  <a:cubicBezTo>
                    <a:pt x="8" y="49"/>
                    <a:pt x="8" y="35"/>
                    <a:pt x="8" y="31"/>
                  </a:cubicBezTo>
                  <a:cubicBezTo>
                    <a:pt x="8" y="8"/>
                    <a:pt x="8" y="8"/>
                    <a:pt x="8" y="8"/>
                  </a:cubicBezTo>
                  <a:cubicBezTo>
                    <a:pt x="8" y="3"/>
                    <a:pt x="7" y="2"/>
                    <a:pt x="0" y="2"/>
                  </a:cubicBezTo>
                  <a:cubicBezTo>
                    <a:pt x="0" y="0"/>
                    <a:pt x="0" y="0"/>
                    <a:pt x="0" y="0"/>
                  </a:cubicBezTo>
                  <a:cubicBezTo>
                    <a:pt x="25" y="0"/>
                    <a:pt x="25" y="0"/>
                    <a:pt x="25" y="0"/>
                  </a:cubicBezTo>
                  <a:cubicBezTo>
                    <a:pt x="25" y="2"/>
                    <a:pt x="25" y="2"/>
                    <a:pt x="25" y="2"/>
                  </a:cubicBezTo>
                  <a:cubicBezTo>
                    <a:pt x="18" y="2"/>
                    <a:pt x="17" y="3"/>
                    <a:pt x="17" y="8"/>
                  </a:cubicBezTo>
                  <a:cubicBezTo>
                    <a:pt x="17" y="32"/>
                    <a:pt x="17" y="32"/>
                    <a:pt x="17" y="32"/>
                  </a:cubicBezTo>
                  <a:cubicBezTo>
                    <a:pt x="17" y="36"/>
                    <a:pt x="17" y="46"/>
                    <a:pt x="32" y="46"/>
                  </a:cubicBezTo>
                  <a:cubicBezTo>
                    <a:pt x="39" y="46"/>
                    <a:pt x="44" y="44"/>
                    <a:pt x="46" y="41"/>
                  </a:cubicBezTo>
                  <a:cubicBezTo>
                    <a:pt x="48" y="39"/>
                    <a:pt x="48" y="37"/>
                    <a:pt x="48" y="31"/>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2"/>
            <p:cNvSpPr/>
            <p:nvPr/>
          </p:nvSpPr>
          <p:spPr bwMode="auto">
            <a:xfrm>
              <a:off x="7605713" y="4046538"/>
              <a:ext cx="254000" cy="207963"/>
            </a:xfrm>
            <a:custGeom>
              <a:avLst/>
              <a:gdLst>
                <a:gd name="T0" fmla="*/ 60 w 60"/>
                <a:gd name="T1" fmla="*/ 2 h 49"/>
                <a:gd name="T2" fmla="*/ 52 w 60"/>
                <a:gd name="T3" fmla="*/ 11 h 49"/>
                <a:gd name="T4" fmla="*/ 52 w 60"/>
                <a:gd name="T5" fmla="*/ 49 h 49"/>
                <a:gd name="T6" fmla="*/ 51 w 60"/>
                <a:gd name="T7" fmla="*/ 49 h 49"/>
                <a:gd name="T8" fmla="*/ 12 w 60"/>
                <a:gd name="T9" fmla="*/ 10 h 49"/>
                <a:gd name="T10" fmla="*/ 12 w 60"/>
                <a:gd name="T11" fmla="*/ 10 h 49"/>
                <a:gd name="T12" fmla="*/ 12 w 60"/>
                <a:gd name="T13" fmla="*/ 38 h 49"/>
                <a:gd name="T14" fmla="*/ 20 w 60"/>
                <a:gd name="T15" fmla="*/ 47 h 49"/>
                <a:gd name="T16" fmla="*/ 20 w 60"/>
                <a:gd name="T17" fmla="*/ 48 h 49"/>
                <a:gd name="T18" fmla="*/ 0 w 60"/>
                <a:gd name="T19" fmla="*/ 48 h 49"/>
                <a:gd name="T20" fmla="*/ 0 w 60"/>
                <a:gd name="T21" fmla="*/ 47 h 49"/>
                <a:gd name="T22" fmla="*/ 8 w 60"/>
                <a:gd name="T23" fmla="*/ 38 h 49"/>
                <a:gd name="T24" fmla="*/ 8 w 60"/>
                <a:gd name="T25" fmla="*/ 6 h 49"/>
                <a:gd name="T26" fmla="*/ 0 w 60"/>
                <a:gd name="T27" fmla="*/ 2 h 49"/>
                <a:gd name="T28" fmla="*/ 0 w 60"/>
                <a:gd name="T29" fmla="*/ 0 h 49"/>
                <a:gd name="T30" fmla="*/ 15 w 60"/>
                <a:gd name="T31" fmla="*/ 0 h 49"/>
                <a:gd name="T32" fmla="*/ 48 w 60"/>
                <a:gd name="T33" fmla="*/ 35 h 49"/>
                <a:gd name="T34" fmla="*/ 48 w 60"/>
                <a:gd name="T35" fmla="*/ 35 h 49"/>
                <a:gd name="T36" fmla="*/ 48 w 60"/>
                <a:gd name="T37" fmla="*/ 11 h 49"/>
                <a:gd name="T38" fmla="*/ 40 w 60"/>
                <a:gd name="T39" fmla="*/ 2 h 49"/>
                <a:gd name="T40" fmla="*/ 40 w 60"/>
                <a:gd name="T41" fmla="*/ 0 h 49"/>
                <a:gd name="T42" fmla="*/ 60 w 60"/>
                <a:gd name="T43" fmla="*/ 0 h 49"/>
                <a:gd name="T44" fmla="*/ 60 w 60"/>
                <a:gd name="T4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49">
                  <a:moveTo>
                    <a:pt x="60" y="2"/>
                  </a:moveTo>
                  <a:cubicBezTo>
                    <a:pt x="55" y="2"/>
                    <a:pt x="52" y="3"/>
                    <a:pt x="52" y="11"/>
                  </a:cubicBezTo>
                  <a:cubicBezTo>
                    <a:pt x="52" y="49"/>
                    <a:pt x="52" y="49"/>
                    <a:pt x="52" y="49"/>
                  </a:cubicBezTo>
                  <a:cubicBezTo>
                    <a:pt x="51" y="49"/>
                    <a:pt x="51" y="49"/>
                    <a:pt x="51" y="49"/>
                  </a:cubicBezTo>
                  <a:cubicBezTo>
                    <a:pt x="12" y="10"/>
                    <a:pt x="12" y="10"/>
                    <a:pt x="12" y="10"/>
                  </a:cubicBezTo>
                  <a:cubicBezTo>
                    <a:pt x="12" y="10"/>
                    <a:pt x="12" y="10"/>
                    <a:pt x="12" y="10"/>
                  </a:cubicBezTo>
                  <a:cubicBezTo>
                    <a:pt x="12" y="38"/>
                    <a:pt x="12" y="38"/>
                    <a:pt x="12" y="38"/>
                  </a:cubicBezTo>
                  <a:cubicBezTo>
                    <a:pt x="12" y="45"/>
                    <a:pt x="14" y="47"/>
                    <a:pt x="20" y="47"/>
                  </a:cubicBezTo>
                  <a:cubicBezTo>
                    <a:pt x="20" y="48"/>
                    <a:pt x="20" y="48"/>
                    <a:pt x="20" y="48"/>
                  </a:cubicBezTo>
                  <a:cubicBezTo>
                    <a:pt x="0" y="48"/>
                    <a:pt x="0" y="48"/>
                    <a:pt x="0" y="48"/>
                  </a:cubicBezTo>
                  <a:cubicBezTo>
                    <a:pt x="0" y="47"/>
                    <a:pt x="0" y="47"/>
                    <a:pt x="0" y="47"/>
                  </a:cubicBezTo>
                  <a:cubicBezTo>
                    <a:pt x="7" y="47"/>
                    <a:pt x="8" y="46"/>
                    <a:pt x="8" y="38"/>
                  </a:cubicBezTo>
                  <a:cubicBezTo>
                    <a:pt x="8" y="6"/>
                    <a:pt x="8" y="6"/>
                    <a:pt x="8" y="6"/>
                  </a:cubicBezTo>
                  <a:cubicBezTo>
                    <a:pt x="5" y="2"/>
                    <a:pt x="3" y="2"/>
                    <a:pt x="0" y="2"/>
                  </a:cubicBezTo>
                  <a:cubicBezTo>
                    <a:pt x="0" y="0"/>
                    <a:pt x="0" y="0"/>
                    <a:pt x="0" y="0"/>
                  </a:cubicBezTo>
                  <a:cubicBezTo>
                    <a:pt x="15" y="0"/>
                    <a:pt x="15" y="0"/>
                    <a:pt x="15" y="0"/>
                  </a:cubicBezTo>
                  <a:cubicBezTo>
                    <a:pt x="48" y="35"/>
                    <a:pt x="48" y="35"/>
                    <a:pt x="48" y="35"/>
                  </a:cubicBezTo>
                  <a:cubicBezTo>
                    <a:pt x="48" y="35"/>
                    <a:pt x="48" y="35"/>
                    <a:pt x="48" y="35"/>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3"/>
            <p:cNvSpPr/>
            <p:nvPr/>
          </p:nvSpPr>
          <p:spPr bwMode="auto">
            <a:xfrm>
              <a:off x="7872413" y="4046538"/>
              <a:ext cx="111125" cy="204788"/>
            </a:xfrm>
            <a:custGeom>
              <a:avLst/>
              <a:gdLst>
                <a:gd name="T0" fmla="*/ 0 w 26"/>
                <a:gd name="T1" fmla="*/ 47 h 48"/>
                <a:gd name="T2" fmla="*/ 9 w 26"/>
                <a:gd name="T3" fmla="*/ 41 h 48"/>
                <a:gd name="T4" fmla="*/ 9 w 26"/>
                <a:gd name="T5" fmla="*/ 8 h 48"/>
                <a:gd name="T6" fmla="*/ 0 w 26"/>
                <a:gd name="T7" fmla="*/ 2 h 48"/>
                <a:gd name="T8" fmla="*/ 0 w 26"/>
                <a:gd name="T9" fmla="*/ 0 h 48"/>
                <a:gd name="T10" fmla="*/ 26 w 26"/>
                <a:gd name="T11" fmla="*/ 0 h 48"/>
                <a:gd name="T12" fmla="*/ 26 w 26"/>
                <a:gd name="T13" fmla="*/ 2 h 48"/>
                <a:gd name="T14" fmla="*/ 18 w 26"/>
                <a:gd name="T15" fmla="*/ 8 h 48"/>
                <a:gd name="T16" fmla="*/ 18 w 26"/>
                <a:gd name="T17" fmla="*/ 41 h 48"/>
                <a:gd name="T18" fmla="*/ 26 w 26"/>
                <a:gd name="T19" fmla="*/ 47 h 48"/>
                <a:gd name="T20" fmla="*/ 26 w 26"/>
                <a:gd name="T21" fmla="*/ 48 h 48"/>
                <a:gd name="T22" fmla="*/ 0 w 26"/>
                <a:gd name="T23" fmla="*/ 48 h 48"/>
                <a:gd name="T24" fmla="*/ 0 w 26"/>
                <a:gd name="T25"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48">
                  <a:moveTo>
                    <a:pt x="0" y="47"/>
                  </a:moveTo>
                  <a:cubicBezTo>
                    <a:pt x="8" y="47"/>
                    <a:pt x="9" y="46"/>
                    <a:pt x="9" y="41"/>
                  </a:cubicBezTo>
                  <a:cubicBezTo>
                    <a:pt x="9" y="8"/>
                    <a:pt x="9" y="8"/>
                    <a:pt x="9" y="8"/>
                  </a:cubicBezTo>
                  <a:cubicBezTo>
                    <a:pt x="9" y="3"/>
                    <a:pt x="7" y="2"/>
                    <a:pt x="0" y="2"/>
                  </a:cubicBezTo>
                  <a:cubicBezTo>
                    <a:pt x="0" y="0"/>
                    <a:pt x="0" y="0"/>
                    <a:pt x="0" y="0"/>
                  </a:cubicBezTo>
                  <a:cubicBezTo>
                    <a:pt x="26" y="0"/>
                    <a:pt x="26" y="0"/>
                    <a:pt x="26" y="0"/>
                  </a:cubicBezTo>
                  <a:cubicBezTo>
                    <a:pt x="26" y="2"/>
                    <a:pt x="26" y="2"/>
                    <a:pt x="26" y="2"/>
                  </a:cubicBezTo>
                  <a:cubicBezTo>
                    <a:pt x="20" y="2"/>
                    <a:pt x="18" y="3"/>
                    <a:pt x="18" y="8"/>
                  </a:cubicBezTo>
                  <a:cubicBezTo>
                    <a:pt x="18" y="41"/>
                    <a:pt x="18" y="41"/>
                    <a:pt x="18" y="41"/>
                  </a:cubicBezTo>
                  <a:cubicBezTo>
                    <a:pt x="18" y="46"/>
                    <a:pt x="20" y="47"/>
                    <a:pt x="26" y="47"/>
                  </a:cubicBezTo>
                  <a:cubicBezTo>
                    <a:pt x="26" y="48"/>
                    <a:pt x="26" y="48"/>
                    <a:pt x="26" y="48"/>
                  </a:cubicBezTo>
                  <a:cubicBezTo>
                    <a:pt x="0" y="48"/>
                    <a:pt x="0" y="48"/>
                    <a:pt x="0" y="48"/>
                  </a:cubicBez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4"/>
            <p:cNvSpPr/>
            <p:nvPr/>
          </p:nvSpPr>
          <p:spPr bwMode="auto">
            <a:xfrm>
              <a:off x="7996238" y="4046538"/>
              <a:ext cx="249238" cy="207963"/>
            </a:xfrm>
            <a:custGeom>
              <a:avLst/>
              <a:gdLst>
                <a:gd name="T0" fmla="*/ 59 w 59"/>
                <a:gd name="T1" fmla="*/ 2 h 49"/>
                <a:gd name="T2" fmla="*/ 51 w 59"/>
                <a:gd name="T3" fmla="*/ 9 h 49"/>
                <a:gd name="T4" fmla="*/ 32 w 59"/>
                <a:gd name="T5" fmla="*/ 49 h 49"/>
                <a:gd name="T6" fmla="*/ 31 w 59"/>
                <a:gd name="T7" fmla="*/ 49 h 49"/>
                <a:gd name="T8" fmla="*/ 9 w 59"/>
                <a:gd name="T9" fmla="*/ 9 h 49"/>
                <a:gd name="T10" fmla="*/ 0 w 59"/>
                <a:gd name="T11" fmla="*/ 2 h 49"/>
                <a:gd name="T12" fmla="*/ 0 w 59"/>
                <a:gd name="T13" fmla="*/ 0 h 49"/>
                <a:gd name="T14" fmla="*/ 23 w 59"/>
                <a:gd name="T15" fmla="*/ 0 h 49"/>
                <a:gd name="T16" fmla="*/ 23 w 59"/>
                <a:gd name="T17" fmla="*/ 2 h 49"/>
                <a:gd name="T18" fmla="*/ 17 w 59"/>
                <a:gd name="T19" fmla="*/ 5 h 49"/>
                <a:gd name="T20" fmla="*/ 20 w 59"/>
                <a:gd name="T21" fmla="*/ 12 h 49"/>
                <a:gd name="T22" fmla="*/ 33 w 59"/>
                <a:gd name="T23" fmla="*/ 37 h 49"/>
                <a:gd name="T24" fmla="*/ 46 w 59"/>
                <a:gd name="T25" fmla="*/ 10 h 49"/>
                <a:gd name="T26" fmla="*/ 48 w 59"/>
                <a:gd name="T27" fmla="*/ 5 h 49"/>
                <a:gd name="T28" fmla="*/ 41 w 59"/>
                <a:gd name="T29" fmla="*/ 2 h 49"/>
                <a:gd name="T30" fmla="*/ 41 w 59"/>
                <a:gd name="T31" fmla="*/ 0 h 49"/>
                <a:gd name="T32" fmla="*/ 59 w 59"/>
                <a:gd name="T33" fmla="*/ 0 h 49"/>
                <a:gd name="T34" fmla="*/ 59 w 59"/>
                <a:gd name="T3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49">
                  <a:moveTo>
                    <a:pt x="59" y="2"/>
                  </a:moveTo>
                  <a:cubicBezTo>
                    <a:pt x="55" y="2"/>
                    <a:pt x="54" y="3"/>
                    <a:pt x="51" y="9"/>
                  </a:cubicBezTo>
                  <a:cubicBezTo>
                    <a:pt x="32" y="49"/>
                    <a:pt x="32" y="49"/>
                    <a:pt x="32" y="49"/>
                  </a:cubicBezTo>
                  <a:cubicBezTo>
                    <a:pt x="31" y="49"/>
                    <a:pt x="31" y="49"/>
                    <a:pt x="31" y="49"/>
                  </a:cubicBezTo>
                  <a:cubicBezTo>
                    <a:pt x="9" y="9"/>
                    <a:pt x="9" y="9"/>
                    <a:pt x="9" y="9"/>
                  </a:cubicBezTo>
                  <a:cubicBezTo>
                    <a:pt x="6" y="3"/>
                    <a:pt x="4" y="2"/>
                    <a:pt x="0" y="2"/>
                  </a:cubicBezTo>
                  <a:cubicBezTo>
                    <a:pt x="0" y="0"/>
                    <a:pt x="0" y="0"/>
                    <a:pt x="0" y="0"/>
                  </a:cubicBezTo>
                  <a:cubicBezTo>
                    <a:pt x="23" y="0"/>
                    <a:pt x="23" y="0"/>
                    <a:pt x="23" y="0"/>
                  </a:cubicBezTo>
                  <a:cubicBezTo>
                    <a:pt x="23" y="2"/>
                    <a:pt x="23" y="2"/>
                    <a:pt x="23" y="2"/>
                  </a:cubicBezTo>
                  <a:cubicBezTo>
                    <a:pt x="18" y="2"/>
                    <a:pt x="17" y="2"/>
                    <a:pt x="17" y="5"/>
                  </a:cubicBezTo>
                  <a:cubicBezTo>
                    <a:pt x="17" y="6"/>
                    <a:pt x="18" y="9"/>
                    <a:pt x="20" y="12"/>
                  </a:cubicBezTo>
                  <a:cubicBezTo>
                    <a:pt x="33" y="37"/>
                    <a:pt x="33" y="37"/>
                    <a:pt x="33" y="37"/>
                  </a:cubicBezTo>
                  <a:cubicBezTo>
                    <a:pt x="46" y="10"/>
                    <a:pt x="46" y="10"/>
                    <a:pt x="46" y="10"/>
                  </a:cubicBezTo>
                  <a:cubicBezTo>
                    <a:pt x="46" y="10"/>
                    <a:pt x="48" y="7"/>
                    <a:pt x="48" y="5"/>
                  </a:cubicBezTo>
                  <a:cubicBezTo>
                    <a:pt x="48" y="2"/>
                    <a:pt x="45" y="2"/>
                    <a:pt x="41" y="2"/>
                  </a:cubicBezTo>
                  <a:cubicBezTo>
                    <a:pt x="41" y="0"/>
                    <a:pt x="41" y="0"/>
                    <a:pt x="41" y="0"/>
                  </a:cubicBezTo>
                  <a:cubicBezTo>
                    <a:pt x="59" y="0"/>
                    <a:pt x="59" y="0"/>
                    <a:pt x="59" y="0"/>
                  </a:cubicBezTo>
                  <a:lnTo>
                    <a:pt x="5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5"/>
            <p:cNvSpPr/>
            <p:nvPr/>
          </p:nvSpPr>
          <p:spPr bwMode="auto">
            <a:xfrm>
              <a:off x="8258175" y="4046538"/>
              <a:ext cx="217488" cy="204788"/>
            </a:xfrm>
            <a:custGeom>
              <a:avLst/>
              <a:gdLst>
                <a:gd name="T0" fmla="*/ 47 w 51"/>
                <a:gd name="T1" fmla="*/ 48 h 48"/>
                <a:gd name="T2" fmla="*/ 0 w 51"/>
                <a:gd name="T3" fmla="*/ 48 h 48"/>
                <a:gd name="T4" fmla="*/ 0 w 51"/>
                <a:gd name="T5" fmla="*/ 47 h 48"/>
                <a:gd name="T6" fmla="*/ 8 w 51"/>
                <a:gd name="T7" fmla="*/ 41 h 48"/>
                <a:gd name="T8" fmla="*/ 8 w 51"/>
                <a:gd name="T9" fmla="*/ 8 h 48"/>
                <a:gd name="T10" fmla="*/ 0 w 51"/>
                <a:gd name="T11" fmla="*/ 2 h 48"/>
                <a:gd name="T12" fmla="*/ 0 w 51"/>
                <a:gd name="T13" fmla="*/ 0 h 48"/>
                <a:gd name="T14" fmla="*/ 47 w 51"/>
                <a:gd name="T15" fmla="*/ 0 h 48"/>
                <a:gd name="T16" fmla="*/ 47 w 51"/>
                <a:gd name="T17" fmla="*/ 11 h 48"/>
                <a:gd name="T18" fmla="*/ 45 w 51"/>
                <a:gd name="T19" fmla="*/ 11 h 48"/>
                <a:gd name="T20" fmla="*/ 31 w 51"/>
                <a:gd name="T21" fmla="*/ 3 h 48"/>
                <a:gd name="T22" fmla="*/ 20 w 51"/>
                <a:gd name="T23" fmla="*/ 3 h 48"/>
                <a:gd name="T24" fmla="*/ 17 w 51"/>
                <a:gd name="T25" fmla="*/ 6 h 48"/>
                <a:gd name="T26" fmla="*/ 17 w 51"/>
                <a:gd name="T27" fmla="*/ 22 h 48"/>
                <a:gd name="T28" fmla="*/ 30 w 51"/>
                <a:gd name="T29" fmla="*/ 22 h 48"/>
                <a:gd name="T30" fmla="*/ 40 w 51"/>
                <a:gd name="T31" fmla="*/ 15 h 48"/>
                <a:gd name="T32" fmla="*/ 42 w 51"/>
                <a:gd name="T33" fmla="*/ 15 h 48"/>
                <a:gd name="T34" fmla="*/ 42 w 51"/>
                <a:gd name="T35" fmla="*/ 32 h 48"/>
                <a:gd name="T36" fmla="*/ 40 w 51"/>
                <a:gd name="T37" fmla="*/ 32 h 48"/>
                <a:gd name="T38" fmla="*/ 30 w 51"/>
                <a:gd name="T39" fmla="*/ 25 h 48"/>
                <a:gd name="T40" fmla="*/ 17 w 51"/>
                <a:gd name="T41" fmla="*/ 25 h 48"/>
                <a:gd name="T42" fmla="*/ 17 w 51"/>
                <a:gd name="T43" fmla="*/ 43 h 48"/>
                <a:gd name="T44" fmla="*/ 30 w 51"/>
                <a:gd name="T45" fmla="*/ 46 h 48"/>
                <a:gd name="T46" fmla="*/ 49 w 51"/>
                <a:gd name="T47" fmla="*/ 36 h 48"/>
                <a:gd name="T48" fmla="*/ 51 w 51"/>
                <a:gd name="T49" fmla="*/ 36 h 48"/>
                <a:gd name="T50" fmla="*/ 47 w 51"/>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48">
                  <a:moveTo>
                    <a:pt x="47" y="48"/>
                  </a:moveTo>
                  <a:cubicBezTo>
                    <a:pt x="0" y="48"/>
                    <a:pt x="0" y="48"/>
                    <a:pt x="0" y="48"/>
                  </a:cubicBezTo>
                  <a:cubicBezTo>
                    <a:pt x="0" y="47"/>
                    <a:pt x="0" y="47"/>
                    <a:pt x="0" y="47"/>
                  </a:cubicBezTo>
                  <a:cubicBezTo>
                    <a:pt x="6" y="47"/>
                    <a:pt x="8" y="46"/>
                    <a:pt x="8" y="41"/>
                  </a:cubicBezTo>
                  <a:cubicBezTo>
                    <a:pt x="8" y="8"/>
                    <a:pt x="8" y="8"/>
                    <a:pt x="8" y="8"/>
                  </a:cubicBezTo>
                  <a:cubicBezTo>
                    <a:pt x="8" y="3"/>
                    <a:pt x="6" y="2"/>
                    <a:pt x="0" y="2"/>
                  </a:cubicBezTo>
                  <a:cubicBezTo>
                    <a:pt x="0" y="0"/>
                    <a:pt x="0" y="0"/>
                    <a:pt x="0" y="0"/>
                  </a:cubicBezTo>
                  <a:cubicBezTo>
                    <a:pt x="47" y="0"/>
                    <a:pt x="47" y="0"/>
                    <a:pt x="47" y="0"/>
                  </a:cubicBezTo>
                  <a:cubicBezTo>
                    <a:pt x="47" y="11"/>
                    <a:pt x="47" y="11"/>
                    <a:pt x="47" y="11"/>
                  </a:cubicBezTo>
                  <a:cubicBezTo>
                    <a:pt x="45" y="11"/>
                    <a:pt x="45" y="11"/>
                    <a:pt x="45" y="11"/>
                  </a:cubicBezTo>
                  <a:cubicBezTo>
                    <a:pt x="43" y="4"/>
                    <a:pt x="41" y="3"/>
                    <a:pt x="31" y="3"/>
                  </a:cubicBezTo>
                  <a:cubicBezTo>
                    <a:pt x="20" y="3"/>
                    <a:pt x="20" y="3"/>
                    <a:pt x="20" y="3"/>
                  </a:cubicBezTo>
                  <a:cubicBezTo>
                    <a:pt x="18" y="3"/>
                    <a:pt x="17" y="3"/>
                    <a:pt x="17" y="6"/>
                  </a:cubicBezTo>
                  <a:cubicBezTo>
                    <a:pt x="17" y="22"/>
                    <a:pt x="17" y="22"/>
                    <a:pt x="17" y="22"/>
                  </a:cubicBezTo>
                  <a:cubicBezTo>
                    <a:pt x="30" y="22"/>
                    <a:pt x="30" y="22"/>
                    <a:pt x="30" y="22"/>
                  </a:cubicBezTo>
                  <a:cubicBezTo>
                    <a:pt x="38" y="22"/>
                    <a:pt x="39" y="20"/>
                    <a:pt x="40" y="15"/>
                  </a:cubicBezTo>
                  <a:cubicBezTo>
                    <a:pt x="42" y="15"/>
                    <a:pt x="42" y="15"/>
                    <a:pt x="42" y="15"/>
                  </a:cubicBezTo>
                  <a:cubicBezTo>
                    <a:pt x="42" y="32"/>
                    <a:pt x="42" y="32"/>
                    <a:pt x="42" y="32"/>
                  </a:cubicBezTo>
                  <a:cubicBezTo>
                    <a:pt x="40" y="32"/>
                    <a:pt x="40" y="32"/>
                    <a:pt x="40" y="32"/>
                  </a:cubicBezTo>
                  <a:cubicBezTo>
                    <a:pt x="39" y="26"/>
                    <a:pt x="37" y="25"/>
                    <a:pt x="30" y="25"/>
                  </a:cubicBezTo>
                  <a:cubicBezTo>
                    <a:pt x="17" y="25"/>
                    <a:pt x="17" y="25"/>
                    <a:pt x="17" y="25"/>
                  </a:cubicBezTo>
                  <a:cubicBezTo>
                    <a:pt x="17" y="43"/>
                    <a:pt x="17" y="43"/>
                    <a:pt x="17" y="43"/>
                  </a:cubicBezTo>
                  <a:cubicBezTo>
                    <a:pt x="17" y="46"/>
                    <a:pt x="17" y="46"/>
                    <a:pt x="30" y="46"/>
                  </a:cubicBezTo>
                  <a:cubicBezTo>
                    <a:pt x="41" y="46"/>
                    <a:pt x="45" y="43"/>
                    <a:pt x="49" y="36"/>
                  </a:cubicBezTo>
                  <a:cubicBezTo>
                    <a:pt x="51" y="36"/>
                    <a:pt x="51" y="36"/>
                    <a:pt x="51" y="36"/>
                  </a:cubicBezTo>
                  <a:lnTo>
                    <a:pt x="47"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6"/>
            <p:cNvSpPr>
              <a:spLocks noEditPoints="1"/>
            </p:cNvSpPr>
            <p:nvPr/>
          </p:nvSpPr>
          <p:spPr bwMode="auto">
            <a:xfrm>
              <a:off x="8488363" y="4046538"/>
              <a:ext cx="236538" cy="204788"/>
            </a:xfrm>
            <a:custGeom>
              <a:avLst/>
              <a:gdLst>
                <a:gd name="T0" fmla="*/ 16 w 56"/>
                <a:gd name="T1" fmla="*/ 6 h 48"/>
                <a:gd name="T2" fmla="*/ 22 w 56"/>
                <a:gd name="T3" fmla="*/ 3 h 48"/>
                <a:gd name="T4" fmla="*/ 36 w 56"/>
                <a:gd name="T5" fmla="*/ 13 h 48"/>
                <a:gd name="T6" fmla="*/ 16 w 56"/>
                <a:gd name="T7" fmla="*/ 24 h 48"/>
                <a:gd name="T8" fmla="*/ 16 w 56"/>
                <a:gd name="T9" fmla="*/ 6 h 48"/>
                <a:gd name="T10" fmla="*/ 56 w 56"/>
                <a:gd name="T11" fmla="*/ 47 h 48"/>
                <a:gd name="T12" fmla="*/ 48 w 56"/>
                <a:gd name="T13" fmla="*/ 44 h 48"/>
                <a:gd name="T14" fmla="*/ 30 w 56"/>
                <a:gd name="T15" fmla="*/ 25 h 48"/>
                <a:gd name="T16" fmla="*/ 46 w 56"/>
                <a:gd name="T17" fmla="*/ 13 h 48"/>
                <a:gd name="T18" fmla="*/ 24 w 56"/>
                <a:gd name="T19" fmla="*/ 0 h 48"/>
                <a:gd name="T20" fmla="*/ 0 w 56"/>
                <a:gd name="T21" fmla="*/ 0 h 48"/>
                <a:gd name="T22" fmla="*/ 0 w 56"/>
                <a:gd name="T23" fmla="*/ 2 h 48"/>
                <a:gd name="T24" fmla="*/ 7 w 56"/>
                <a:gd name="T25" fmla="*/ 8 h 48"/>
                <a:gd name="T26" fmla="*/ 7 w 56"/>
                <a:gd name="T27" fmla="*/ 40 h 48"/>
                <a:gd name="T28" fmla="*/ 0 w 56"/>
                <a:gd name="T29" fmla="*/ 47 h 48"/>
                <a:gd name="T30" fmla="*/ 0 w 56"/>
                <a:gd name="T31" fmla="*/ 48 h 48"/>
                <a:gd name="T32" fmla="*/ 24 w 56"/>
                <a:gd name="T33" fmla="*/ 48 h 48"/>
                <a:gd name="T34" fmla="*/ 24 w 56"/>
                <a:gd name="T35" fmla="*/ 47 h 48"/>
                <a:gd name="T36" fmla="*/ 16 w 56"/>
                <a:gd name="T37" fmla="*/ 41 h 48"/>
                <a:gd name="T38" fmla="*/ 16 w 56"/>
                <a:gd name="T39" fmla="*/ 26 h 48"/>
                <a:gd name="T40" fmla="*/ 21 w 56"/>
                <a:gd name="T41" fmla="*/ 26 h 48"/>
                <a:gd name="T42" fmla="*/ 42 w 56"/>
                <a:gd name="T43" fmla="*/ 48 h 48"/>
                <a:gd name="T44" fmla="*/ 56 w 56"/>
                <a:gd name="T45" fmla="*/ 48 h 48"/>
                <a:gd name="T46" fmla="*/ 56 w 56"/>
                <a:gd name="T4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6" h="48">
                  <a:moveTo>
                    <a:pt x="16" y="6"/>
                  </a:moveTo>
                  <a:cubicBezTo>
                    <a:pt x="16" y="4"/>
                    <a:pt x="17" y="3"/>
                    <a:pt x="22" y="3"/>
                  </a:cubicBezTo>
                  <a:cubicBezTo>
                    <a:pt x="25" y="3"/>
                    <a:pt x="36" y="3"/>
                    <a:pt x="36" y="13"/>
                  </a:cubicBezTo>
                  <a:cubicBezTo>
                    <a:pt x="36" y="23"/>
                    <a:pt x="23" y="24"/>
                    <a:pt x="16" y="24"/>
                  </a:cubicBezTo>
                  <a:lnTo>
                    <a:pt x="16" y="6"/>
                  </a:lnTo>
                  <a:close/>
                  <a:moveTo>
                    <a:pt x="56" y="47"/>
                  </a:moveTo>
                  <a:cubicBezTo>
                    <a:pt x="52" y="47"/>
                    <a:pt x="50" y="46"/>
                    <a:pt x="48" y="44"/>
                  </a:cubicBezTo>
                  <a:cubicBezTo>
                    <a:pt x="30" y="25"/>
                    <a:pt x="30" y="25"/>
                    <a:pt x="30" y="25"/>
                  </a:cubicBezTo>
                  <a:cubicBezTo>
                    <a:pt x="35" y="25"/>
                    <a:pt x="46" y="23"/>
                    <a:pt x="46" y="13"/>
                  </a:cubicBezTo>
                  <a:cubicBezTo>
                    <a:pt x="46" y="2"/>
                    <a:pt x="32" y="0"/>
                    <a:pt x="24" y="0"/>
                  </a:cubicBezTo>
                  <a:cubicBezTo>
                    <a:pt x="0" y="0"/>
                    <a:pt x="0" y="0"/>
                    <a:pt x="0" y="0"/>
                  </a:cubicBezTo>
                  <a:cubicBezTo>
                    <a:pt x="0" y="2"/>
                    <a:pt x="0" y="2"/>
                    <a:pt x="0" y="2"/>
                  </a:cubicBezTo>
                  <a:cubicBezTo>
                    <a:pt x="6" y="2"/>
                    <a:pt x="7" y="3"/>
                    <a:pt x="7" y="8"/>
                  </a:cubicBezTo>
                  <a:cubicBezTo>
                    <a:pt x="7" y="40"/>
                    <a:pt x="7" y="40"/>
                    <a:pt x="7" y="40"/>
                  </a:cubicBezTo>
                  <a:cubicBezTo>
                    <a:pt x="7" y="45"/>
                    <a:pt x="7" y="47"/>
                    <a:pt x="0" y="47"/>
                  </a:cubicBezTo>
                  <a:cubicBezTo>
                    <a:pt x="0" y="48"/>
                    <a:pt x="0" y="48"/>
                    <a:pt x="0" y="48"/>
                  </a:cubicBezTo>
                  <a:cubicBezTo>
                    <a:pt x="24" y="48"/>
                    <a:pt x="24" y="48"/>
                    <a:pt x="24" y="48"/>
                  </a:cubicBezTo>
                  <a:cubicBezTo>
                    <a:pt x="24" y="47"/>
                    <a:pt x="24" y="47"/>
                    <a:pt x="24" y="47"/>
                  </a:cubicBezTo>
                  <a:cubicBezTo>
                    <a:pt x="17" y="47"/>
                    <a:pt x="16" y="45"/>
                    <a:pt x="16" y="41"/>
                  </a:cubicBezTo>
                  <a:cubicBezTo>
                    <a:pt x="16" y="26"/>
                    <a:pt x="16" y="26"/>
                    <a:pt x="16" y="26"/>
                  </a:cubicBezTo>
                  <a:cubicBezTo>
                    <a:pt x="21" y="26"/>
                    <a:pt x="21" y="26"/>
                    <a:pt x="21" y="26"/>
                  </a:cubicBezTo>
                  <a:cubicBezTo>
                    <a:pt x="42" y="48"/>
                    <a:pt x="42" y="48"/>
                    <a:pt x="42" y="48"/>
                  </a:cubicBezTo>
                  <a:cubicBezTo>
                    <a:pt x="56" y="48"/>
                    <a:pt x="56" y="48"/>
                    <a:pt x="56" y="48"/>
                  </a:cubicBezTo>
                  <a:lnTo>
                    <a:pt x="56"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7"/>
            <p:cNvSpPr/>
            <p:nvPr/>
          </p:nvSpPr>
          <p:spPr bwMode="auto">
            <a:xfrm>
              <a:off x="8742363" y="4041775"/>
              <a:ext cx="165100" cy="212725"/>
            </a:xfrm>
            <a:custGeom>
              <a:avLst/>
              <a:gdLst>
                <a:gd name="T0" fmla="*/ 37 w 39"/>
                <a:gd name="T1" fmla="*/ 16 h 50"/>
                <a:gd name="T2" fmla="*/ 35 w 39"/>
                <a:gd name="T3" fmla="*/ 16 h 50"/>
                <a:gd name="T4" fmla="*/ 19 w 39"/>
                <a:gd name="T5" fmla="*/ 3 h 50"/>
                <a:gd name="T6" fmla="*/ 10 w 39"/>
                <a:gd name="T7" fmla="*/ 10 h 50"/>
                <a:gd name="T8" fmla="*/ 39 w 39"/>
                <a:gd name="T9" fmla="*/ 37 h 50"/>
                <a:gd name="T10" fmla="*/ 21 w 39"/>
                <a:gd name="T11" fmla="*/ 50 h 50"/>
                <a:gd name="T12" fmla="*/ 7 w 39"/>
                <a:gd name="T13" fmla="*/ 48 h 50"/>
                <a:gd name="T14" fmla="*/ 5 w 39"/>
                <a:gd name="T15" fmla="*/ 50 h 50"/>
                <a:gd name="T16" fmla="*/ 3 w 39"/>
                <a:gd name="T17" fmla="*/ 50 h 50"/>
                <a:gd name="T18" fmla="*/ 0 w 39"/>
                <a:gd name="T19" fmla="*/ 35 h 50"/>
                <a:gd name="T20" fmla="*/ 2 w 39"/>
                <a:gd name="T21" fmla="*/ 35 h 50"/>
                <a:gd name="T22" fmla="*/ 20 w 39"/>
                <a:gd name="T23" fmla="*/ 48 h 50"/>
                <a:gd name="T24" fmla="*/ 30 w 39"/>
                <a:gd name="T25" fmla="*/ 40 h 50"/>
                <a:gd name="T26" fmla="*/ 16 w 39"/>
                <a:gd name="T27" fmla="*/ 27 h 50"/>
                <a:gd name="T28" fmla="*/ 3 w 39"/>
                <a:gd name="T29" fmla="*/ 13 h 50"/>
                <a:gd name="T30" fmla="*/ 18 w 39"/>
                <a:gd name="T31" fmla="*/ 0 h 50"/>
                <a:gd name="T32" fmla="*/ 30 w 39"/>
                <a:gd name="T33" fmla="*/ 3 h 50"/>
                <a:gd name="T34" fmla="*/ 33 w 39"/>
                <a:gd name="T35" fmla="*/ 0 h 50"/>
                <a:gd name="T36" fmla="*/ 35 w 39"/>
                <a:gd name="T37" fmla="*/ 0 h 50"/>
                <a:gd name="T38" fmla="*/ 37 w 39"/>
                <a:gd name="T39" fmla="*/ 1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50">
                  <a:moveTo>
                    <a:pt x="37" y="16"/>
                  </a:moveTo>
                  <a:cubicBezTo>
                    <a:pt x="35" y="16"/>
                    <a:pt x="35" y="16"/>
                    <a:pt x="35" y="16"/>
                  </a:cubicBezTo>
                  <a:cubicBezTo>
                    <a:pt x="33" y="10"/>
                    <a:pt x="28" y="3"/>
                    <a:pt x="19" y="3"/>
                  </a:cubicBezTo>
                  <a:cubicBezTo>
                    <a:pt x="14" y="3"/>
                    <a:pt x="10" y="6"/>
                    <a:pt x="10" y="10"/>
                  </a:cubicBezTo>
                  <a:cubicBezTo>
                    <a:pt x="10" y="21"/>
                    <a:pt x="39" y="22"/>
                    <a:pt x="39" y="37"/>
                  </a:cubicBezTo>
                  <a:cubicBezTo>
                    <a:pt x="39" y="43"/>
                    <a:pt x="33" y="50"/>
                    <a:pt x="21" y="50"/>
                  </a:cubicBezTo>
                  <a:cubicBezTo>
                    <a:pt x="14" y="50"/>
                    <a:pt x="10" y="48"/>
                    <a:pt x="7" y="48"/>
                  </a:cubicBezTo>
                  <a:cubicBezTo>
                    <a:pt x="5" y="48"/>
                    <a:pt x="5" y="49"/>
                    <a:pt x="5" y="50"/>
                  </a:cubicBezTo>
                  <a:cubicBezTo>
                    <a:pt x="3" y="50"/>
                    <a:pt x="3" y="50"/>
                    <a:pt x="3" y="50"/>
                  </a:cubicBezTo>
                  <a:cubicBezTo>
                    <a:pt x="0" y="35"/>
                    <a:pt x="0" y="35"/>
                    <a:pt x="0" y="35"/>
                  </a:cubicBezTo>
                  <a:cubicBezTo>
                    <a:pt x="2" y="35"/>
                    <a:pt x="2" y="35"/>
                    <a:pt x="2" y="35"/>
                  </a:cubicBezTo>
                  <a:cubicBezTo>
                    <a:pt x="4" y="38"/>
                    <a:pt x="8" y="48"/>
                    <a:pt x="20" y="48"/>
                  </a:cubicBezTo>
                  <a:cubicBezTo>
                    <a:pt x="27" y="48"/>
                    <a:pt x="30" y="44"/>
                    <a:pt x="30" y="40"/>
                  </a:cubicBezTo>
                  <a:cubicBezTo>
                    <a:pt x="30" y="36"/>
                    <a:pt x="29" y="33"/>
                    <a:pt x="16" y="27"/>
                  </a:cubicBezTo>
                  <a:cubicBezTo>
                    <a:pt x="8" y="23"/>
                    <a:pt x="3" y="20"/>
                    <a:pt x="3" y="13"/>
                  </a:cubicBezTo>
                  <a:cubicBezTo>
                    <a:pt x="3" y="5"/>
                    <a:pt x="10" y="0"/>
                    <a:pt x="18" y="0"/>
                  </a:cubicBezTo>
                  <a:cubicBezTo>
                    <a:pt x="23" y="0"/>
                    <a:pt x="28" y="3"/>
                    <a:pt x="30" y="3"/>
                  </a:cubicBezTo>
                  <a:cubicBezTo>
                    <a:pt x="33" y="3"/>
                    <a:pt x="33" y="1"/>
                    <a:pt x="33" y="0"/>
                  </a:cubicBezTo>
                  <a:cubicBezTo>
                    <a:pt x="35" y="0"/>
                    <a:pt x="35" y="0"/>
                    <a:pt x="35" y="0"/>
                  </a:cubicBezTo>
                  <a:lnTo>
                    <a:pt x="37"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8"/>
            <p:cNvSpPr/>
            <p:nvPr/>
          </p:nvSpPr>
          <p:spPr bwMode="auto">
            <a:xfrm>
              <a:off x="8937625" y="4046538"/>
              <a:ext cx="109538" cy="204788"/>
            </a:xfrm>
            <a:custGeom>
              <a:avLst/>
              <a:gdLst>
                <a:gd name="T0" fmla="*/ 0 w 26"/>
                <a:gd name="T1" fmla="*/ 47 h 48"/>
                <a:gd name="T2" fmla="*/ 9 w 26"/>
                <a:gd name="T3" fmla="*/ 41 h 48"/>
                <a:gd name="T4" fmla="*/ 9 w 26"/>
                <a:gd name="T5" fmla="*/ 8 h 48"/>
                <a:gd name="T6" fmla="*/ 0 w 26"/>
                <a:gd name="T7" fmla="*/ 2 h 48"/>
                <a:gd name="T8" fmla="*/ 0 w 26"/>
                <a:gd name="T9" fmla="*/ 0 h 48"/>
                <a:gd name="T10" fmla="*/ 26 w 26"/>
                <a:gd name="T11" fmla="*/ 0 h 48"/>
                <a:gd name="T12" fmla="*/ 26 w 26"/>
                <a:gd name="T13" fmla="*/ 2 h 48"/>
                <a:gd name="T14" fmla="*/ 18 w 26"/>
                <a:gd name="T15" fmla="*/ 8 h 48"/>
                <a:gd name="T16" fmla="*/ 18 w 26"/>
                <a:gd name="T17" fmla="*/ 41 h 48"/>
                <a:gd name="T18" fmla="*/ 26 w 26"/>
                <a:gd name="T19" fmla="*/ 47 h 48"/>
                <a:gd name="T20" fmla="*/ 26 w 26"/>
                <a:gd name="T21" fmla="*/ 48 h 48"/>
                <a:gd name="T22" fmla="*/ 0 w 26"/>
                <a:gd name="T23" fmla="*/ 48 h 48"/>
                <a:gd name="T24" fmla="*/ 0 w 26"/>
                <a:gd name="T25"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48">
                  <a:moveTo>
                    <a:pt x="0" y="47"/>
                  </a:moveTo>
                  <a:cubicBezTo>
                    <a:pt x="8" y="47"/>
                    <a:pt x="9" y="46"/>
                    <a:pt x="9" y="41"/>
                  </a:cubicBezTo>
                  <a:cubicBezTo>
                    <a:pt x="9" y="8"/>
                    <a:pt x="9" y="8"/>
                    <a:pt x="9" y="8"/>
                  </a:cubicBezTo>
                  <a:cubicBezTo>
                    <a:pt x="9" y="3"/>
                    <a:pt x="7" y="2"/>
                    <a:pt x="0" y="2"/>
                  </a:cubicBezTo>
                  <a:cubicBezTo>
                    <a:pt x="0" y="0"/>
                    <a:pt x="0" y="0"/>
                    <a:pt x="0" y="0"/>
                  </a:cubicBezTo>
                  <a:cubicBezTo>
                    <a:pt x="26" y="0"/>
                    <a:pt x="26" y="0"/>
                    <a:pt x="26" y="0"/>
                  </a:cubicBezTo>
                  <a:cubicBezTo>
                    <a:pt x="26" y="2"/>
                    <a:pt x="26" y="2"/>
                    <a:pt x="26" y="2"/>
                  </a:cubicBezTo>
                  <a:cubicBezTo>
                    <a:pt x="20" y="2"/>
                    <a:pt x="18" y="3"/>
                    <a:pt x="18" y="8"/>
                  </a:cubicBezTo>
                  <a:cubicBezTo>
                    <a:pt x="18" y="41"/>
                    <a:pt x="18" y="41"/>
                    <a:pt x="18" y="41"/>
                  </a:cubicBezTo>
                  <a:cubicBezTo>
                    <a:pt x="18" y="46"/>
                    <a:pt x="20" y="47"/>
                    <a:pt x="26" y="47"/>
                  </a:cubicBezTo>
                  <a:cubicBezTo>
                    <a:pt x="26" y="48"/>
                    <a:pt x="26" y="48"/>
                    <a:pt x="26" y="48"/>
                  </a:cubicBezTo>
                  <a:cubicBezTo>
                    <a:pt x="0" y="48"/>
                    <a:pt x="0" y="48"/>
                    <a:pt x="0" y="48"/>
                  </a:cubicBez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9"/>
            <p:cNvSpPr/>
            <p:nvPr/>
          </p:nvSpPr>
          <p:spPr bwMode="auto">
            <a:xfrm>
              <a:off x="9059863" y="4046538"/>
              <a:ext cx="212725" cy="204788"/>
            </a:xfrm>
            <a:custGeom>
              <a:avLst/>
              <a:gdLst>
                <a:gd name="T0" fmla="*/ 38 w 50"/>
                <a:gd name="T1" fmla="*/ 48 h 48"/>
                <a:gd name="T2" fmla="*/ 13 w 50"/>
                <a:gd name="T3" fmla="*/ 48 h 48"/>
                <a:gd name="T4" fmla="*/ 13 w 50"/>
                <a:gd name="T5" fmla="*/ 47 h 48"/>
                <a:gd name="T6" fmla="*/ 21 w 50"/>
                <a:gd name="T7" fmla="*/ 40 h 48"/>
                <a:gd name="T8" fmla="*/ 21 w 50"/>
                <a:gd name="T9" fmla="*/ 4 h 48"/>
                <a:gd name="T10" fmla="*/ 16 w 50"/>
                <a:gd name="T11" fmla="*/ 4 h 48"/>
                <a:gd name="T12" fmla="*/ 2 w 50"/>
                <a:gd name="T13" fmla="*/ 13 h 48"/>
                <a:gd name="T14" fmla="*/ 0 w 50"/>
                <a:gd name="T15" fmla="*/ 13 h 48"/>
                <a:gd name="T16" fmla="*/ 1 w 50"/>
                <a:gd name="T17" fmla="*/ 0 h 48"/>
                <a:gd name="T18" fmla="*/ 50 w 50"/>
                <a:gd name="T19" fmla="*/ 0 h 48"/>
                <a:gd name="T20" fmla="*/ 50 w 50"/>
                <a:gd name="T21" fmla="*/ 13 h 48"/>
                <a:gd name="T22" fmla="*/ 48 w 50"/>
                <a:gd name="T23" fmla="*/ 13 h 48"/>
                <a:gd name="T24" fmla="*/ 34 w 50"/>
                <a:gd name="T25" fmla="*/ 4 h 48"/>
                <a:gd name="T26" fmla="*/ 30 w 50"/>
                <a:gd name="T27" fmla="*/ 4 h 48"/>
                <a:gd name="T28" fmla="*/ 30 w 50"/>
                <a:gd name="T29" fmla="*/ 41 h 48"/>
                <a:gd name="T30" fmla="*/ 38 w 50"/>
                <a:gd name="T31" fmla="*/ 47 h 48"/>
                <a:gd name="T32" fmla="*/ 38 w 50"/>
                <a:gd name="T3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48">
                  <a:moveTo>
                    <a:pt x="38" y="48"/>
                  </a:moveTo>
                  <a:cubicBezTo>
                    <a:pt x="13" y="48"/>
                    <a:pt x="13" y="48"/>
                    <a:pt x="13" y="48"/>
                  </a:cubicBezTo>
                  <a:cubicBezTo>
                    <a:pt x="13" y="47"/>
                    <a:pt x="13" y="47"/>
                    <a:pt x="13" y="47"/>
                  </a:cubicBezTo>
                  <a:cubicBezTo>
                    <a:pt x="20" y="47"/>
                    <a:pt x="21" y="45"/>
                    <a:pt x="21" y="40"/>
                  </a:cubicBezTo>
                  <a:cubicBezTo>
                    <a:pt x="21" y="4"/>
                    <a:pt x="21" y="4"/>
                    <a:pt x="21" y="4"/>
                  </a:cubicBezTo>
                  <a:cubicBezTo>
                    <a:pt x="16" y="4"/>
                    <a:pt x="16" y="4"/>
                    <a:pt x="16" y="4"/>
                  </a:cubicBezTo>
                  <a:cubicBezTo>
                    <a:pt x="6" y="4"/>
                    <a:pt x="4" y="5"/>
                    <a:pt x="2" y="13"/>
                  </a:cubicBezTo>
                  <a:cubicBezTo>
                    <a:pt x="0" y="13"/>
                    <a:pt x="0" y="13"/>
                    <a:pt x="0" y="13"/>
                  </a:cubicBezTo>
                  <a:cubicBezTo>
                    <a:pt x="1" y="0"/>
                    <a:pt x="1" y="0"/>
                    <a:pt x="1" y="0"/>
                  </a:cubicBezTo>
                  <a:cubicBezTo>
                    <a:pt x="50" y="0"/>
                    <a:pt x="50" y="0"/>
                    <a:pt x="50" y="0"/>
                  </a:cubicBezTo>
                  <a:cubicBezTo>
                    <a:pt x="50" y="13"/>
                    <a:pt x="50" y="13"/>
                    <a:pt x="50" y="13"/>
                  </a:cubicBezTo>
                  <a:cubicBezTo>
                    <a:pt x="48" y="13"/>
                    <a:pt x="48" y="13"/>
                    <a:pt x="48" y="13"/>
                  </a:cubicBezTo>
                  <a:cubicBezTo>
                    <a:pt x="46" y="5"/>
                    <a:pt x="44" y="4"/>
                    <a:pt x="34" y="4"/>
                  </a:cubicBezTo>
                  <a:cubicBezTo>
                    <a:pt x="30" y="4"/>
                    <a:pt x="30" y="4"/>
                    <a:pt x="30" y="4"/>
                  </a:cubicBezTo>
                  <a:cubicBezTo>
                    <a:pt x="30" y="41"/>
                    <a:pt x="30" y="41"/>
                    <a:pt x="30" y="41"/>
                  </a:cubicBezTo>
                  <a:cubicBezTo>
                    <a:pt x="30" y="45"/>
                    <a:pt x="31" y="47"/>
                    <a:pt x="38" y="47"/>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0"/>
            <p:cNvSpPr/>
            <p:nvPr/>
          </p:nvSpPr>
          <p:spPr bwMode="auto">
            <a:xfrm>
              <a:off x="9290050" y="4046538"/>
              <a:ext cx="249238" cy="204788"/>
            </a:xfrm>
            <a:custGeom>
              <a:avLst/>
              <a:gdLst>
                <a:gd name="T0" fmla="*/ 59 w 59"/>
                <a:gd name="T1" fmla="*/ 2 h 48"/>
                <a:gd name="T2" fmla="*/ 47 w 59"/>
                <a:gd name="T3" fmla="*/ 10 h 48"/>
                <a:gd name="T4" fmla="*/ 34 w 59"/>
                <a:gd name="T5" fmla="*/ 26 h 48"/>
                <a:gd name="T6" fmla="*/ 34 w 59"/>
                <a:gd name="T7" fmla="*/ 41 h 48"/>
                <a:gd name="T8" fmla="*/ 43 w 59"/>
                <a:gd name="T9" fmla="*/ 47 h 48"/>
                <a:gd name="T10" fmla="*/ 43 w 59"/>
                <a:gd name="T11" fmla="*/ 48 h 48"/>
                <a:gd name="T12" fmla="*/ 16 w 59"/>
                <a:gd name="T13" fmla="*/ 48 h 48"/>
                <a:gd name="T14" fmla="*/ 16 w 59"/>
                <a:gd name="T15" fmla="*/ 47 h 48"/>
                <a:gd name="T16" fmla="*/ 25 w 59"/>
                <a:gd name="T17" fmla="*/ 40 h 48"/>
                <a:gd name="T18" fmla="*/ 25 w 59"/>
                <a:gd name="T19" fmla="*/ 27 h 48"/>
                <a:gd name="T20" fmla="*/ 14 w 59"/>
                <a:gd name="T21" fmla="*/ 13 h 48"/>
                <a:gd name="T22" fmla="*/ 0 w 59"/>
                <a:gd name="T23" fmla="*/ 2 h 48"/>
                <a:gd name="T24" fmla="*/ 0 w 59"/>
                <a:gd name="T25" fmla="*/ 0 h 48"/>
                <a:gd name="T26" fmla="*/ 24 w 59"/>
                <a:gd name="T27" fmla="*/ 0 h 48"/>
                <a:gd name="T28" fmla="*/ 24 w 59"/>
                <a:gd name="T29" fmla="*/ 2 h 48"/>
                <a:gd name="T30" fmla="*/ 18 w 59"/>
                <a:gd name="T31" fmla="*/ 4 h 48"/>
                <a:gd name="T32" fmla="*/ 19 w 59"/>
                <a:gd name="T33" fmla="*/ 7 h 48"/>
                <a:gd name="T34" fmla="*/ 32 w 59"/>
                <a:gd name="T35" fmla="*/ 23 h 48"/>
                <a:gd name="T36" fmla="*/ 45 w 59"/>
                <a:gd name="T37" fmla="*/ 7 h 48"/>
                <a:gd name="T38" fmla="*/ 46 w 59"/>
                <a:gd name="T39" fmla="*/ 4 h 48"/>
                <a:gd name="T40" fmla="*/ 40 w 59"/>
                <a:gd name="T41" fmla="*/ 2 h 48"/>
                <a:gd name="T42" fmla="*/ 40 w 59"/>
                <a:gd name="T43" fmla="*/ 0 h 48"/>
                <a:gd name="T44" fmla="*/ 59 w 59"/>
                <a:gd name="T45" fmla="*/ 0 h 48"/>
                <a:gd name="T46" fmla="*/ 59 w 59"/>
                <a:gd name="T47"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9" h="48">
                  <a:moveTo>
                    <a:pt x="59" y="2"/>
                  </a:moveTo>
                  <a:cubicBezTo>
                    <a:pt x="56" y="2"/>
                    <a:pt x="53" y="2"/>
                    <a:pt x="47" y="10"/>
                  </a:cubicBezTo>
                  <a:cubicBezTo>
                    <a:pt x="34" y="26"/>
                    <a:pt x="34" y="26"/>
                    <a:pt x="34" y="26"/>
                  </a:cubicBezTo>
                  <a:cubicBezTo>
                    <a:pt x="34" y="41"/>
                    <a:pt x="34" y="41"/>
                    <a:pt x="34" y="41"/>
                  </a:cubicBezTo>
                  <a:cubicBezTo>
                    <a:pt x="34" y="46"/>
                    <a:pt x="35" y="47"/>
                    <a:pt x="43" y="47"/>
                  </a:cubicBezTo>
                  <a:cubicBezTo>
                    <a:pt x="43" y="48"/>
                    <a:pt x="43" y="48"/>
                    <a:pt x="43" y="48"/>
                  </a:cubicBezTo>
                  <a:cubicBezTo>
                    <a:pt x="16" y="48"/>
                    <a:pt x="16" y="48"/>
                    <a:pt x="16" y="48"/>
                  </a:cubicBezTo>
                  <a:cubicBezTo>
                    <a:pt x="16" y="47"/>
                    <a:pt x="16" y="47"/>
                    <a:pt x="16" y="47"/>
                  </a:cubicBezTo>
                  <a:cubicBezTo>
                    <a:pt x="25" y="47"/>
                    <a:pt x="25" y="45"/>
                    <a:pt x="25" y="40"/>
                  </a:cubicBezTo>
                  <a:cubicBezTo>
                    <a:pt x="25" y="27"/>
                    <a:pt x="25" y="27"/>
                    <a:pt x="25" y="27"/>
                  </a:cubicBezTo>
                  <a:cubicBezTo>
                    <a:pt x="14" y="13"/>
                    <a:pt x="14" y="13"/>
                    <a:pt x="14" y="13"/>
                  </a:cubicBezTo>
                  <a:cubicBezTo>
                    <a:pt x="5" y="2"/>
                    <a:pt x="4" y="2"/>
                    <a:pt x="0" y="2"/>
                  </a:cubicBezTo>
                  <a:cubicBezTo>
                    <a:pt x="0" y="0"/>
                    <a:pt x="0" y="0"/>
                    <a:pt x="0" y="0"/>
                  </a:cubicBezTo>
                  <a:cubicBezTo>
                    <a:pt x="24" y="0"/>
                    <a:pt x="24" y="0"/>
                    <a:pt x="24" y="0"/>
                  </a:cubicBezTo>
                  <a:cubicBezTo>
                    <a:pt x="24" y="2"/>
                    <a:pt x="24" y="2"/>
                    <a:pt x="24" y="2"/>
                  </a:cubicBezTo>
                  <a:cubicBezTo>
                    <a:pt x="20" y="2"/>
                    <a:pt x="18" y="2"/>
                    <a:pt x="18" y="4"/>
                  </a:cubicBezTo>
                  <a:cubicBezTo>
                    <a:pt x="18" y="5"/>
                    <a:pt x="18" y="6"/>
                    <a:pt x="19" y="7"/>
                  </a:cubicBezTo>
                  <a:cubicBezTo>
                    <a:pt x="32" y="23"/>
                    <a:pt x="32" y="23"/>
                    <a:pt x="32" y="23"/>
                  </a:cubicBezTo>
                  <a:cubicBezTo>
                    <a:pt x="45" y="7"/>
                    <a:pt x="45" y="7"/>
                    <a:pt x="45" y="7"/>
                  </a:cubicBezTo>
                  <a:cubicBezTo>
                    <a:pt x="45" y="6"/>
                    <a:pt x="46" y="5"/>
                    <a:pt x="46" y="4"/>
                  </a:cubicBezTo>
                  <a:cubicBezTo>
                    <a:pt x="46" y="2"/>
                    <a:pt x="42" y="2"/>
                    <a:pt x="40" y="2"/>
                  </a:cubicBezTo>
                  <a:cubicBezTo>
                    <a:pt x="40" y="0"/>
                    <a:pt x="40" y="0"/>
                    <a:pt x="40" y="0"/>
                  </a:cubicBezTo>
                  <a:cubicBezTo>
                    <a:pt x="59" y="0"/>
                    <a:pt x="59" y="0"/>
                    <a:pt x="59" y="0"/>
                  </a:cubicBezTo>
                  <a:lnTo>
                    <a:pt x="5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1"/>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2"/>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3"/>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4"/>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5"/>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36"/>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37"/>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8"/>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9"/>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40"/>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41"/>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2"/>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43"/>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4"/>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5"/>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6"/>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7"/>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8"/>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9"/>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50"/>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51"/>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2"/>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3"/>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4"/>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5"/>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6"/>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7"/>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58"/>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9"/>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60"/>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61"/>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62"/>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3"/>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a:prstGeom prst="rect">
            <a:avLst/>
          </a:prstGeo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a:prstGeom prst="rect">
            <a:avLst/>
          </a:prstGeo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1825625"/>
            <a:ext cx="10515600" cy="4351338"/>
          </a:xfrm>
          <a:prstGeom prst="rect">
            <a:avLst/>
          </a:prstGeo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a:prstGeom prst="rect">
            <a:avLst/>
          </a:prstGeo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l="65092" b="15294"/>
          <a:stretch>
            <a:fillRect/>
          </a:stretch>
        </p:blipFill>
        <p:spPr>
          <a:xfrm>
            <a:off x="-63501" y="0"/>
            <a:ext cx="4255933" cy="6858000"/>
          </a:xfrm>
          <a:prstGeom prst="rect">
            <a:avLst/>
          </a:prstGeom>
        </p:spPr>
      </p:pic>
      <p:sp>
        <p:nvSpPr>
          <p:cNvPr id="8" name="矩形 7"/>
          <p:cNvSpPr/>
          <p:nvPr userDrawn="1"/>
        </p:nvSpPr>
        <p:spPr>
          <a:xfrm>
            <a:off x="-1" y="0"/>
            <a:ext cx="3995879" cy="6858000"/>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userDrawn="1"/>
        </p:nvPicPr>
        <p:blipFill>
          <a:blip r:embed="rId3" cstate="print"/>
          <a:stretch>
            <a:fillRect/>
          </a:stretch>
        </p:blipFill>
        <p:spPr>
          <a:xfrm>
            <a:off x="355691" y="-82146"/>
            <a:ext cx="3853006" cy="3700593"/>
          </a:xfrm>
          <a:prstGeom prst="rect">
            <a:avLst/>
          </a:prstGeom>
        </p:spPr>
      </p:pic>
      <p:sp>
        <p:nvSpPr>
          <p:cNvPr id="70" name="文本框 69"/>
          <p:cNvSpPr txBox="1"/>
          <p:nvPr userDrawn="1"/>
        </p:nvSpPr>
        <p:spPr>
          <a:xfrm>
            <a:off x="10936013" y="440142"/>
            <a:ext cx="750526" cy="369332"/>
          </a:xfrm>
          <a:prstGeom prst="rect">
            <a:avLst/>
          </a:prstGeom>
          <a:noFill/>
        </p:spPr>
        <p:txBody>
          <a:bodyPr wrap="none" rtlCol="0">
            <a:spAutoFit/>
          </a:bodyPr>
          <a:lstStyle/>
          <a:p>
            <a:r>
              <a:rPr lang="en-US" altLang="zh-CN" sz="1800" b="1" dirty="0"/>
              <a:t>AEAP</a:t>
            </a:r>
            <a:endParaRPr lang="zh-CN" altLang="en-US" sz="1800" b="1" dirty="0"/>
          </a:p>
        </p:txBody>
      </p:sp>
      <p:grpSp>
        <p:nvGrpSpPr>
          <p:cNvPr id="71" name="组合 70"/>
          <p:cNvGrpSpPr/>
          <p:nvPr userDrawn="1"/>
        </p:nvGrpSpPr>
        <p:grpSpPr>
          <a:xfrm>
            <a:off x="10560231" y="428430"/>
            <a:ext cx="375782" cy="381044"/>
            <a:chOff x="2571750" y="2347913"/>
            <a:chExt cx="2154238" cy="2184400"/>
          </a:xfrm>
          <a:solidFill>
            <a:srgbClr val="9C0C15"/>
          </a:solidFill>
        </p:grpSpPr>
        <p:sp>
          <p:nvSpPr>
            <p:cNvPr id="72" name="Freeform 31"/>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32"/>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33"/>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34"/>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5"/>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6"/>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7"/>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8"/>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9"/>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40"/>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41"/>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42"/>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43"/>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44"/>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45"/>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46"/>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47"/>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48"/>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9"/>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50"/>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51"/>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52"/>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53"/>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54"/>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55"/>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56"/>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57"/>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58"/>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59"/>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60"/>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61"/>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62"/>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63"/>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cxnSp>
        <p:nvCxnSpPr>
          <p:cNvPr id="3" name="直接连接符 2"/>
          <p:cNvCxnSpPr/>
          <p:nvPr userDrawn="1"/>
        </p:nvCxnSpPr>
        <p:spPr>
          <a:xfrm>
            <a:off x="-624114" y="4905830"/>
            <a:ext cx="1394822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7" name="图片 46"/>
          <p:cNvPicPr>
            <a:picLocks noChangeAspect="1"/>
          </p:cNvPicPr>
          <p:nvPr userDrawn="1"/>
        </p:nvPicPr>
        <p:blipFill rotWithShape="1">
          <a:blip r:embed="rId2" cstate="print">
            <a:extLst>
              <a:ext uri="{28A0092B-C50C-407E-A947-70E740481C1C}">
                <a14:useLocalDpi xmlns:a14="http://schemas.microsoft.com/office/drawing/2010/main" val="0"/>
              </a:ext>
            </a:extLst>
          </a:blip>
          <a:srcRect l="1474" t="33462" r="1274" b="30750"/>
          <a:stretch>
            <a:fillRect/>
          </a:stretch>
        </p:blipFill>
        <p:spPr>
          <a:xfrm>
            <a:off x="0" y="1847850"/>
            <a:ext cx="12192000" cy="2990850"/>
          </a:xfrm>
          <a:prstGeom prst="rect">
            <a:avLst/>
          </a:prstGeom>
        </p:spPr>
      </p:pic>
      <p:pic>
        <p:nvPicPr>
          <p:cNvPr id="48" name="图片 47"/>
          <p:cNvPicPr>
            <a:picLocks noChangeAspect="1"/>
          </p:cNvPicPr>
          <p:nvPr userDrawn="1"/>
        </p:nvPicPr>
        <p:blipFill rotWithShape="1">
          <a:blip r:embed="rId3" cstate="print">
            <a:extLst>
              <a:ext uri="{28A0092B-C50C-407E-A947-70E740481C1C}">
                <a14:useLocalDpi xmlns:a14="http://schemas.microsoft.com/office/drawing/2010/main" val="0"/>
              </a:ext>
            </a:extLst>
          </a:blip>
          <a:srcRect t="46086" b="17049"/>
          <a:stretch>
            <a:fillRect/>
          </a:stretch>
        </p:blipFill>
        <p:spPr>
          <a:xfrm>
            <a:off x="0" y="1878540"/>
            <a:ext cx="12192000" cy="2997201"/>
          </a:xfrm>
          <a:prstGeom prst="rect">
            <a:avLst/>
          </a:prstGeom>
        </p:spPr>
      </p:pic>
      <p:sp>
        <p:nvSpPr>
          <p:cNvPr id="49" name="矩形 48"/>
          <p:cNvSpPr/>
          <p:nvPr userDrawn="1"/>
        </p:nvSpPr>
        <p:spPr>
          <a:xfrm>
            <a:off x="0" y="1829470"/>
            <a:ext cx="12192000" cy="3046271"/>
          </a:xfrm>
          <a:prstGeom prst="rect">
            <a:avLst/>
          </a:prstGeom>
          <a:solidFill>
            <a:schemeClr val="tx1">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占位符 50"/>
          <p:cNvSpPr>
            <a:spLocks noGrp="1"/>
          </p:cNvSpPr>
          <p:nvPr>
            <p:ph type="body" sz="quarter" idx="10" hasCustomPrompt="1"/>
          </p:nvPr>
        </p:nvSpPr>
        <p:spPr>
          <a:xfrm>
            <a:off x="-10706" y="2689225"/>
            <a:ext cx="12202706" cy="1181100"/>
          </a:xfrm>
          <a:prstGeom prst="rect">
            <a:avLst/>
          </a:prstGeom>
        </p:spPr>
        <p:txBody>
          <a:bodyPr/>
          <a:lstStyle>
            <a:lvl1pPr marL="0" indent="0" algn="ctr">
              <a:buNone/>
              <a:defRPr sz="8000" b="1">
                <a:solidFill>
                  <a:schemeClr val="bg1"/>
                </a:solidFill>
                <a:latin typeface="微软雅黑" panose="020B0503020204020204" pitchFamily="34" charset="-122"/>
                <a:ea typeface="微软雅黑" panose="020B0503020204020204" pitchFamily="34" charset="-122"/>
              </a:defRPr>
            </a:lvl1pPr>
            <a:lvl2pPr>
              <a:defRPr sz="4400" b="1">
                <a:solidFill>
                  <a:schemeClr val="bg1"/>
                </a:solidFill>
                <a:latin typeface="微软雅黑" panose="020B0503020204020204" pitchFamily="34" charset="-122"/>
                <a:ea typeface="微软雅黑" panose="020B0503020204020204" pitchFamily="34" charset="-122"/>
              </a:defRPr>
            </a:lvl2pPr>
            <a:lvl3pPr>
              <a:defRPr sz="4000" b="1">
                <a:solidFill>
                  <a:schemeClr val="bg1"/>
                </a:solidFill>
                <a:latin typeface="微软雅黑" panose="020B0503020204020204" pitchFamily="34" charset="-122"/>
                <a:ea typeface="微软雅黑" panose="020B0503020204020204" pitchFamily="34" charset="-122"/>
              </a:defRPr>
            </a:lvl3pPr>
            <a:lvl4pPr>
              <a:defRPr sz="3600" b="1">
                <a:solidFill>
                  <a:schemeClr val="bg1"/>
                </a:solidFill>
                <a:latin typeface="微软雅黑" panose="020B0503020204020204" pitchFamily="34" charset="-122"/>
                <a:ea typeface="微软雅黑" panose="020B0503020204020204" pitchFamily="34" charset="-122"/>
              </a:defRPr>
            </a:lvl4pPr>
            <a:lvl5pPr>
              <a:defRPr sz="3600" b="1">
                <a:solidFill>
                  <a:schemeClr val="bg1"/>
                </a:solidFill>
                <a:latin typeface="微软雅黑" panose="020B0503020204020204" pitchFamily="34" charset="-122"/>
                <a:ea typeface="微软雅黑" panose="020B0503020204020204" pitchFamily="34" charset="-122"/>
              </a:defRPr>
            </a:lvl5pPr>
          </a:lstStyle>
          <a:p>
            <a:pPr lvl="0"/>
            <a:r>
              <a:rPr lang="zh-CN" altLang="en-US" dirty="0"/>
              <a:t>这里输入章节标题</a:t>
            </a:r>
            <a:endParaRPr lang="zh-CN" altLang="en-US" dirty="0"/>
          </a:p>
        </p:txBody>
      </p:sp>
      <p:sp>
        <p:nvSpPr>
          <p:cNvPr id="112" name="文本框 111"/>
          <p:cNvSpPr txBox="1"/>
          <p:nvPr userDrawn="1"/>
        </p:nvSpPr>
        <p:spPr>
          <a:xfrm>
            <a:off x="10936013" y="440142"/>
            <a:ext cx="750526" cy="369332"/>
          </a:xfrm>
          <a:prstGeom prst="rect">
            <a:avLst/>
          </a:prstGeom>
          <a:noFill/>
        </p:spPr>
        <p:txBody>
          <a:bodyPr wrap="none" rtlCol="0">
            <a:spAutoFit/>
          </a:bodyPr>
          <a:lstStyle/>
          <a:p>
            <a:r>
              <a:rPr lang="en-US" altLang="zh-CN" sz="1800" b="1" dirty="0"/>
              <a:t>AEAP</a:t>
            </a:r>
            <a:endParaRPr lang="zh-CN" altLang="en-US" sz="1800" b="1" dirty="0"/>
          </a:p>
        </p:txBody>
      </p:sp>
      <p:grpSp>
        <p:nvGrpSpPr>
          <p:cNvPr id="113" name="组合 112"/>
          <p:cNvGrpSpPr/>
          <p:nvPr userDrawn="1"/>
        </p:nvGrpSpPr>
        <p:grpSpPr>
          <a:xfrm>
            <a:off x="10560231" y="428430"/>
            <a:ext cx="375782" cy="381044"/>
            <a:chOff x="2571750" y="2347913"/>
            <a:chExt cx="2154238" cy="2184400"/>
          </a:xfrm>
          <a:solidFill>
            <a:srgbClr val="9C0C15"/>
          </a:solidFill>
        </p:grpSpPr>
        <p:sp>
          <p:nvSpPr>
            <p:cNvPr id="114" name="Freeform 31"/>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32"/>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33"/>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34"/>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35"/>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36"/>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37"/>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38"/>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39"/>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40"/>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41"/>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42"/>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43"/>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44"/>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45"/>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46"/>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47"/>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48"/>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49"/>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50"/>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51"/>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52"/>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53"/>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54"/>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55"/>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56"/>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57"/>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58"/>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59"/>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60"/>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61"/>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62"/>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63"/>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2" name="任意多边形: 形状 71"/>
          <p:cNvSpPr/>
          <p:nvPr userDrawn="1"/>
        </p:nvSpPr>
        <p:spPr>
          <a:xfrm flipH="1">
            <a:off x="0" y="6594331"/>
            <a:ext cx="10719266" cy="512843"/>
          </a:xfrm>
          <a:custGeom>
            <a:avLst/>
            <a:gdLst>
              <a:gd name="connsiteX0" fmla="*/ 10719266 w 10719266"/>
              <a:gd name="connsiteY0" fmla="*/ 0 h 512843"/>
              <a:gd name="connsiteX1" fmla="*/ 0 w 10719266"/>
              <a:gd name="connsiteY1" fmla="*/ 428770 h 512843"/>
              <a:gd name="connsiteX2" fmla="*/ 10719266 w 10719266"/>
              <a:gd name="connsiteY2" fmla="*/ 512843 h 512843"/>
            </a:gdLst>
            <a:ahLst/>
            <a:cxnLst>
              <a:cxn ang="0">
                <a:pos x="connsiteX0" y="connsiteY0"/>
              </a:cxn>
              <a:cxn ang="0">
                <a:pos x="connsiteX1" y="connsiteY1"/>
              </a:cxn>
              <a:cxn ang="0">
                <a:pos x="connsiteX2" y="connsiteY2"/>
              </a:cxn>
            </a:cxnLst>
            <a:rect l="l" t="t" r="r" b="b"/>
            <a:pathLst>
              <a:path w="10719266" h="512843">
                <a:moveTo>
                  <a:pt x="10719266" y="0"/>
                </a:moveTo>
                <a:lnTo>
                  <a:pt x="0" y="428770"/>
                </a:lnTo>
                <a:lnTo>
                  <a:pt x="10719266" y="512843"/>
                </a:lnTo>
                <a:close/>
              </a:path>
            </a:pathLst>
          </a:custGeom>
          <a:solidFill>
            <a:srgbClr val="9B0D14">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3" name="任意多边形: 形状 72"/>
          <p:cNvSpPr/>
          <p:nvPr userDrawn="1"/>
        </p:nvSpPr>
        <p:spPr>
          <a:xfrm>
            <a:off x="-42744" y="6502400"/>
            <a:ext cx="12539544" cy="622300"/>
          </a:xfrm>
          <a:custGeom>
            <a:avLst/>
            <a:gdLst>
              <a:gd name="connsiteX0" fmla="*/ 12539544 w 12539544"/>
              <a:gd name="connsiteY0" fmla="*/ 0 h 622300"/>
              <a:gd name="connsiteX1" fmla="*/ 12466070 w 12539544"/>
              <a:gd name="connsiteY1" fmla="*/ 622300 h 622300"/>
              <a:gd name="connsiteX2" fmla="*/ 0 w 12539544"/>
              <a:gd name="connsiteY2" fmla="*/ 537800 h 622300"/>
              <a:gd name="connsiteX3" fmla="*/ 0 w 12539544"/>
              <a:gd name="connsiteY3" fmla="*/ 433492 h 622300"/>
            </a:gdLst>
            <a:ahLst/>
            <a:cxnLst>
              <a:cxn ang="0">
                <a:pos x="connsiteX0" y="connsiteY0"/>
              </a:cxn>
              <a:cxn ang="0">
                <a:pos x="connsiteX1" y="connsiteY1"/>
              </a:cxn>
              <a:cxn ang="0">
                <a:pos x="connsiteX2" y="connsiteY2"/>
              </a:cxn>
              <a:cxn ang="0">
                <a:pos x="connsiteX3" y="connsiteY3"/>
              </a:cxn>
            </a:cxnLst>
            <a:rect l="l" t="t" r="r" b="b"/>
            <a:pathLst>
              <a:path w="12539544" h="622300">
                <a:moveTo>
                  <a:pt x="12539544" y="0"/>
                </a:moveTo>
                <a:lnTo>
                  <a:pt x="12466070" y="622300"/>
                </a:lnTo>
                <a:lnTo>
                  <a:pt x="0" y="537800"/>
                </a:lnTo>
                <a:lnTo>
                  <a:pt x="0" y="43349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74" name="组合 73"/>
          <p:cNvGrpSpPr/>
          <p:nvPr userDrawn="1"/>
        </p:nvGrpSpPr>
        <p:grpSpPr>
          <a:xfrm>
            <a:off x="10220325" y="520240"/>
            <a:ext cx="375782" cy="381044"/>
            <a:chOff x="2571750" y="2347913"/>
            <a:chExt cx="2154238" cy="2184400"/>
          </a:xfrm>
          <a:solidFill>
            <a:srgbClr val="9C0C15"/>
          </a:solidFill>
        </p:grpSpPr>
        <p:sp>
          <p:nvSpPr>
            <p:cNvPr id="101" name="Freeform 31"/>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32"/>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33"/>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34"/>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35"/>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36"/>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37"/>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38"/>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39"/>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40"/>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41"/>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42"/>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43"/>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44"/>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45"/>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46"/>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47"/>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48"/>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49"/>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50"/>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51"/>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52"/>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53"/>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54"/>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55"/>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56"/>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57"/>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58"/>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59"/>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60"/>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61"/>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62"/>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63"/>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userDrawn="1"/>
        </p:nvSpPr>
        <p:spPr>
          <a:xfrm>
            <a:off x="10616045" y="518973"/>
            <a:ext cx="750526" cy="369332"/>
          </a:xfrm>
          <a:prstGeom prst="rect">
            <a:avLst/>
          </a:prstGeom>
          <a:noFill/>
        </p:spPr>
        <p:txBody>
          <a:bodyPr wrap="none" rtlCol="0">
            <a:spAutoFit/>
          </a:bodyPr>
          <a:lstStyle/>
          <a:p>
            <a:r>
              <a:rPr lang="en-US" altLang="zh-CN" sz="1800" b="1" dirty="0"/>
              <a:t>AEAP</a:t>
            </a:r>
            <a:endParaRPr lang="zh-CN" altLang="en-US" sz="1800" b="1"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节标题">
    <p:spTree>
      <p:nvGrpSpPr>
        <p:cNvPr id="1" name=""/>
        <p:cNvGrpSpPr/>
        <p:nvPr/>
      </p:nvGrpSpPr>
      <p:grpSpPr>
        <a:xfrm>
          <a:off x="0" y="0"/>
          <a:ext cx="0" cy="0"/>
          <a:chOff x="0" y="0"/>
          <a:chExt cx="0" cy="0"/>
        </a:xfrm>
      </p:grpSpPr>
      <p:sp>
        <p:nvSpPr>
          <p:cNvPr id="72" name="任意多边形: 形状 71"/>
          <p:cNvSpPr/>
          <p:nvPr userDrawn="1"/>
        </p:nvSpPr>
        <p:spPr>
          <a:xfrm flipH="1">
            <a:off x="0" y="6594331"/>
            <a:ext cx="10719266" cy="512843"/>
          </a:xfrm>
          <a:custGeom>
            <a:avLst/>
            <a:gdLst>
              <a:gd name="connsiteX0" fmla="*/ 10719266 w 10719266"/>
              <a:gd name="connsiteY0" fmla="*/ 0 h 512843"/>
              <a:gd name="connsiteX1" fmla="*/ 0 w 10719266"/>
              <a:gd name="connsiteY1" fmla="*/ 428770 h 512843"/>
              <a:gd name="connsiteX2" fmla="*/ 10719266 w 10719266"/>
              <a:gd name="connsiteY2" fmla="*/ 512843 h 512843"/>
            </a:gdLst>
            <a:ahLst/>
            <a:cxnLst>
              <a:cxn ang="0">
                <a:pos x="connsiteX0" y="connsiteY0"/>
              </a:cxn>
              <a:cxn ang="0">
                <a:pos x="connsiteX1" y="connsiteY1"/>
              </a:cxn>
              <a:cxn ang="0">
                <a:pos x="connsiteX2" y="connsiteY2"/>
              </a:cxn>
            </a:cxnLst>
            <a:rect l="l" t="t" r="r" b="b"/>
            <a:pathLst>
              <a:path w="10719266" h="512843">
                <a:moveTo>
                  <a:pt x="10719266" y="0"/>
                </a:moveTo>
                <a:lnTo>
                  <a:pt x="0" y="428770"/>
                </a:lnTo>
                <a:lnTo>
                  <a:pt x="10719266" y="512843"/>
                </a:lnTo>
                <a:close/>
              </a:path>
            </a:pathLst>
          </a:custGeom>
          <a:solidFill>
            <a:srgbClr val="9B0D14">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3" name="任意多边形: 形状 72"/>
          <p:cNvSpPr/>
          <p:nvPr userDrawn="1"/>
        </p:nvSpPr>
        <p:spPr>
          <a:xfrm>
            <a:off x="-42744" y="6502400"/>
            <a:ext cx="12539544" cy="622300"/>
          </a:xfrm>
          <a:custGeom>
            <a:avLst/>
            <a:gdLst>
              <a:gd name="connsiteX0" fmla="*/ 12539544 w 12539544"/>
              <a:gd name="connsiteY0" fmla="*/ 0 h 622300"/>
              <a:gd name="connsiteX1" fmla="*/ 12466070 w 12539544"/>
              <a:gd name="connsiteY1" fmla="*/ 622300 h 622300"/>
              <a:gd name="connsiteX2" fmla="*/ 0 w 12539544"/>
              <a:gd name="connsiteY2" fmla="*/ 537800 h 622300"/>
              <a:gd name="connsiteX3" fmla="*/ 0 w 12539544"/>
              <a:gd name="connsiteY3" fmla="*/ 433492 h 622300"/>
            </a:gdLst>
            <a:ahLst/>
            <a:cxnLst>
              <a:cxn ang="0">
                <a:pos x="connsiteX0" y="connsiteY0"/>
              </a:cxn>
              <a:cxn ang="0">
                <a:pos x="connsiteX1" y="connsiteY1"/>
              </a:cxn>
              <a:cxn ang="0">
                <a:pos x="connsiteX2" y="connsiteY2"/>
              </a:cxn>
              <a:cxn ang="0">
                <a:pos x="connsiteX3" y="connsiteY3"/>
              </a:cxn>
            </a:cxnLst>
            <a:rect l="l" t="t" r="r" b="b"/>
            <a:pathLst>
              <a:path w="12539544" h="622300">
                <a:moveTo>
                  <a:pt x="12539544" y="0"/>
                </a:moveTo>
                <a:lnTo>
                  <a:pt x="12466070" y="622300"/>
                </a:lnTo>
                <a:lnTo>
                  <a:pt x="0" y="537800"/>
                </a:lnTo>
                <a:lnTo>
                  <a:pt x="0" y="43349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74" name="组合 73"/>
          <p:cNvGrpSpPr/>
          <p:nvPr userDrawn="1"/>
        </p:nvGrpSpPr>
        <p:grpSpPr>
          <a:xfrm>
            <a:off x="10220325" y="512763"/>
            <a:ext cx="1239777" cy="388521"/>
            <a:chOff x="2571750" y="2305050"/>
            <a:chExt cx="7107238" cy="2227263"/>
          </a:xfrm>
          <a:solidFill>
            <a:srgbClr val="9C0C15"/>
          </a:solidFill>
        </p:grpSpPr>
        <p:sp>
          <p:nvSpPr>
            <p:cNvPr id="75" name="Freeform 5"/>
            <p:cNvSpPr/>
            <p:nvPr/>
          </p:nvSpPr>
          <p:spPr bwMode="auto">
            <a:xfrm>
              <a:off x="5570538" y="2641600"/>
              <a:ext cx="169863" cy="527050"/>
            </a:xfrm>
            <a:custGeom>
              <a:avLst/>
              <a:gdLst>
                <a:gd name="T0" fmla="*/ 0 w 40"/>
                <a:gd name="T1" fmla="*/ 117 h 124"/>
                <a:gd name="T2" fmla="*/ 7 w 40"/>
                <a:gd name="T3" fmla="*/ 122 h 124"/>
                <a:gd name="T4" fmla="*/ 23 w 40"/>
                <a:gd name="T5" fmla="*/ 95 h 124"/>
                <a:gd name="T6" fmla="*/ 39 w 40"/>
                <a:gd name="T7" fmla="*/ 34 h 124"/>
                <a:gd name="T8" fmla="*/ 15 w 40"/>
                <a:gd name="T9" fmla="*/ 0 h 124"/>
                <a:gd name="T10" fmla="*/ 7 w 40"/>
                <a:gd name="T11" fmla="*/ 7 h 124"/>
                <a:gd name="T12" fmla="*/ 12 w 40"/>
                <a:gd name="T13" fmla="*/ 42 h 124"/>
                <a:gd name="T14" fmla="*/ 6 w 40"/>
                <a:gd name="T15" fmla="*/ 95 h 124"/>
                <a:gd name="T16" fmla="*/ 0 w 40"/>
                <a:gd name="T17" fmla="*/ 11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24">
                  <a:moveTo>
                    <a:pt x="0" y="117"/>
                  </a:moveTo>
                  <a:cubicBezTo>
                    <a:pt x="0" y="117"/>
                    <a:pt x="0" y="124"/>
                    <a:pt x="7" y="122"/>
                  </a:cubicBezTo>
                  <a:cubicBezTo>
                    <a:pt x="7" y="122"/>
                    <a:pt x="23" y="109"/>
                    <a:pt x="23" y="95"/>
                  </a:cubicBezTo>
                  <a:cubicBezTo>
                    <a:pt x="23" y="95"/>
                    <a:pt x="29" y="51"/>
                    <a:pt x="39" y="34"/>
                  </a:cubicBezTo>
                  <a:cubicBezTo>
                    <a:pt x="39" y="34"/>
                    <a:pt x="40" y="23"/>
                    <a:pt x="15" y="0"/>
                  </a:cubicBezTo>
                  <a:cubicBezTo>
                    <a:pt x="15" y="0"/>
                    <a:pt x="7" y="2"/>
                    <a:pt x="7" y="7"/>
                  </a:cubicBezTo>
                  <a:cubicBezTo>
                    <a:pt x="8" y="11"/>
                    <a:pt x="19" y="16"/>
                    <a:pt x="12" y="42"/>
                  </a:cubicBezTo>
                  <a:cubicBezTo>
                    <a:pt x="6" y="95"/>
                    <a:pt x="6" y="95"/>
                    <a:pt x="6" y="95"/>
                  </a:cubicBezTo>
                  <a:cubicBezTo>
                    <a:pt x="6" y="95"/>
                    <a:pt x="6" y="111"/>
                    <a:pt x="0"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6"/>
            <p:cNvSpPr/>
            <p:nvPr/>
          </p:nvSpPr>
          <p:spPr bwMode="auto">
            <a:xfrm>
              <a:off x="5765800" y="3117850"/>
              <a:ext cx="325438" cy="336550"/>
            </a:xfrm>
            <a:custGeom>
              <a:avLst/>
              <a:gdLst>
                <a:gd name="T0" fmla="*/ 71 w 77"/>
                <a:gd name="T1" fmla="*/ 34 h 79"/>
                <a:gd name="T2" fmla="*/ 46 w 77"/>
                <a:gd name="T3" fmla="*/ 6 h 79"/>
                <a:gd name="T4" fmla="*/ 36 w 77"/>
                <a:gd name="T5" fmla="*/ 13 h 79"/>
                <a:gd name="T6" fmla="*/ 3 w 77"/>
                <a:gd name="T7" fmla="*/ 66 h 79"/>
                <a:gd name="T8" fmla="*/ 14 w 77"/>
                <a:gd name="T9" fmla="*/ 70 h 79"/>
                <a:gd name="T10" fmla="*/ 62 w 77"/>
                <a:gd name="T11" fmla="*/ 48 h 79"/>
                <a:gd name="T12" fmla="*/ 71 w 77"/>
                <a:gd name="T13" fmla="*/ 34 h 79"/>
              </a:gdLst>
              <a:ahLst/>
              <a:cxnLst>
                <a:cxn ang="0">
                  <a:pos x="T0" y="T1"/>
                </a:cxn>
                <a:cxn ang="0">
                  <a:pos x="T2" y="T3"/>
                </a:cxn>
                <a:cxn ang="0">
                  <a:pos x="T4" y="T5"/>
                </a:cxn>
                <a:cxn ang="0">
                  <a:pos x="T6" y="T7"/>
                </a:cxn>
                <a:cxn ang="0">
                  <a:pos x="T8" y="T9"/>
                </a:cxn>
                <a:cxn ang="0">
                  <a:pos x="T10" y="T11"/>
                </a:cxn>
                <a:cxn ang="0">
                  <a:pos x="T12" y="T13"/>
                </a:cxn>
              </a:cxnLst>
              <a:rect l="0" t="0" r="r" b="b"/>
              <a:pathLst>
                <a:path w="77" h="79">
                  <a:moveTo>
                    <a:pt x="71" y="34"/>
                  </a:moveTo>
                  <a:cubicBezTo>
                    <a:pt x="46" y="6"/>
                    <a:pt x="46" y="6"/>
                    <a:pt x="46" y="6"/>
                  </a:cubicBezTo>
                  <a:cubicBezTo>
                    <a:pt x="46" y="6"/>
                    <a:pt x="34" y="0"/>
                    <a:pt x="36" y="13"/>
                  </a:cubicBezTo>
                  <a:cubicBezTo>
                    <a:pt x="36" y="13"/>
                    <a:pt x="24" y="55"/>
                    <a:pt x="3" y="66"/>
                  </a:cubicBezTo>
                  <a:cubicBezTo>
                    <a:pt x="3" y="66"/>
                    <a:pt x="0" y="79"/>
                    <a:pt x="14" y="70"/>
                  </a:cubicBezTo>
                  <a:cubicBezTo>
                    <a:pt x="14" y="70"/>
                    <a:pt x="51" y="47"/>
                    <a:pt x="62" y="48"/>
                  </a:cubicBezTo>
                  <a:cubicBezTo>
                    <a:pt x="62" y="48"/>
                    <a:pt x="77" y="44"/>
                    <a:pt x="7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7"/>
            <p:cNvSpPr/>
            <p:nvPr/>
          </p:nvSpPr>
          <p:spPr bwMode="auto">
            <a:xfrm>
              <a:off x="5103813" y="3186113"/>
              <a:ext cx="619125" cy="506413"/>
            </a:xfrm>
            <a:custGeom>
              <a:avLst/>
              <a:gdLst>
                <a:gd name="T0" fmla="*/ 141 w 146"/>
                <a:gd name="T1" fmla="*/ 10 h 119"/>
                <a:gd name="T2" fmla="*/ 135 w 146"/>
                <a:gd name="T3" fmla="*/ 3 h 119"/>
                <a:gd name="T4" fmla="*/ 96 w 146"/>
                <a:gd name="T5" fmla="*/ 35 h 119"/>
                <a:gd name="T6" fmla="*/ 61 w 146"/>
                <a:gd name="T7" fmla="*/ 66 h 119"/>
                <a:gd name="T8" fmla="*/ 38 w 146"/>
                <a:gd name="T9" fmla="*/ 83 h 119"/>
                <a:gd name="T10" fmla="*/ 36 w 146"/>
                <a:gd name="T11" fmla="*/ 80 h 119"/>
                <a:gd name="T12" fmla="*/ 32 w 146"/>
                <a:gd name="T13" fmla="*/ 18 h 119"/>
                <a:gd name="T14" fmla="*/ 28 w 146"/>
                <a:gd name="T15" fmla="*/ 28 h 119"/>
                <a:gd name="T16" fmla="*/ 0 w 146"/>
                <a:gd name="T17" fmla="*/ 92 h 119"/>
                <a:gd name="T18" fmla="*/ 22 w 146"/>
                <a:gd name="T19" fmla="*/ 119 h 119"/>
                <a:gd name="T20" fmla="*/ 82 w 146"/>
                <a:gd name="T21" fmla="*/ 88 h 119"/>
                <a:gd name="T22" fmla="*/ 111 w 146"/>
                <a:gd name="T23" fmla="*/ 57 h 119"/>
                <a:gd name="T24" fmla="*/ 141 w 146"/>
                <a:gd name="T25" fmla="*/ 1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 h="119">
                  <a:moveTo>
                    <a:pt x="141" y="10"/>
                  </a:moveTo>
                  <a:cubicBezTo>
                    <a:pt x="141" y="10"/>
                    <a:pt x="146" y="0"/>
                    <a:pt x="135" y="3"/>
                  </a:cubicBezTo>
                  <a:cubicBezTo>
                    <a:pt x="135" y="3"/>
                    <a:pt x="112" y="32"/>
                    <a:pt x="96" y="35"/>
                  </a:cubicBezTo>
                  <a:cubicBezTo>
                    <a:pt x="96" y="35"/>
                    <a:pt x="71" y="61"/>
                    <a:pt x="61" y="66"/>
                  </a:cubicBezTo>
                  <a:cubicBezTo>
                    <a:pt x="61" y="66"/>
                    <a:pt x="41" y="78"/>
                    <a:pt x="38" y="83"/>
                  </a:cubicBezTo>
                  <a:cubicBezTo>
                    <a:pt x="36" y="80"/>
                    <a:pt x="36" y="80"/>
                    <a:pt x="36" y="80"/>
                  </a:cubicBezTo>
                  <a:cubicBezTo>
                    <a:pt x="36" y="80"/>
                    <a:pt x="58" y="28"/>
                    <a:pt x="32" y="18"/>
                  </a:cubicBezTo>
                  <a:cubicBezTo>
                    <a:pt x="32" y="18"/>
                    <a:pt x="27" y="20"/>
                    <a:pt x="28" y="28"/>
                  </a:cubicBezTo>
                  <a:cubicBezTo>
                    <a:pt x="28" y="28"/>
                    <a:pt x="12" y="85"/>
                    <a:pt x="0" y="92"/>
                  </a:cubicBezTo>
                  <a:cubicBezTo>
                    <a:pt x="0" y="92"/>
                    <a:pt x="10" y="109"/>
                    <a:pt x="22" y="119"/>
                  </a:cubicBezTo>
                  <a:cubicBezTo>
                    <a:pt x="22" y="119"/>
                    <a:pt x="68" y="98"/>
                    <a:pt x="82" y="88"/>
                  </a:cubicBezTo>
                  <a:cubicBezTo>
                    <a:pt x="82" y="88"/>
                    <a:pt x="105" y="66"/>
                    <a:pt x="111" y="57"/>
                  </a:cubicBezTo>
                  <a:cubicBezTo>
                    <a:pt x="111" y="57"/>
                    <a:pt x="134" y="26"/>
                    <a:pt x="14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8"/>
            <p:cNvSpPr/>
            <p:nvPr/>
          </p:nvSpPr>
          <p:spPr bwMode="auto">
            <a:xfrm>
              <a:off x="7410450" y="2632075"/>
              <a:ext cx="890588" cy="1108075"/>
            </a:xfrm>
            <a:custGeom>
              <a:avLst/>
              <a:gdLst>
                <a:gd name="T0" fmla="*/ 196 w 210"/>
                <a:gd name="T1" fmla="*/ 11 h 260"/>
                <a:gd name="T2" fmla="*/ 184 w 210"/>
                <a:gd name="T3" fmla="*/ 19 h 260"/>
                <a:gd name="T4" fmla="*/ 164 w 210"/>
                <a:gd name="T5" fmla="*/ 30 h 260"/>
                <a:gd name="T6" fmla="*/ 140 w 210"/>
                <a:gd name="T7" fmla="*/ 6 h 260"/>
                <a:gd name="T8" fmla="*/ 126 w 210"/>
                <a:gd name="T9" fmla="*/ 7 h 260"/>
                <a:gd name="T10" fmla="*/ 132 w 210"/>
                <a:gd name="T11" fmla="*/ 35 h 260"/>
                <a:gd name="T12" fmla="*/ 133 w 210"/>
                <a:gd name="T13" fmla="*/ 48 h 260"/>
                <a:gd name="T14" fmla="*/ 90 w 210"/>
                <a:gd name="T15" fmla="*/ 80 h 260"/>
                <a:gd name="T16" fmla="*/ 89 w 210"/>
                <a:gd name="T17" fmla="*/ 54 h 260"/>
                <a:gd name="T18" fmla="*/ 78 w 210"/>
                <a:gd name="T19" fmla="*/ 56 h 260"/>
                <a:gd name="T20" fmla="*/ 79 w 210"/>
                <a:gd name="T21" fmla="*/ 105 h 260"/>
                <a:gd name="T22" fmla="*/ 112 w 210"/>
                <a:gd name="T23" fmla="*/ 109 h 260"/>
                <a:gd name="T24" fmla="*/ 89 w 210"/>
                <a:gd name="T25" fmla="*/ 149 h 260"/>
                <a:gd name="T26" fmla="*/ 14 w 210"/>
                <a:gd name="T27" fmla="*/ 244 h 260"/>
                <a:gd name="T28" fmla="*/ 23 w 210"/>
                <a:gd name="T29" fmla="*/ 252 h 260"/>
                <a:gd name="T30" fmla="*/ 98 w 210"/>
                <a:gd name="T31" fmla="*/ 182 h 260"/>
                <a:gd name="T32" fmla="*/ 170 w 210"/>
                <a:gd name="T33" fmla="*/ 55 h 260"/>
                <a:gd name="T34" fmla="*/ 210 w 210"/>
                <a:gd name="T35" fmla="*/ 27 h 260"/>
                <a:gd name="T36" fmla="*/ 196 w 210"/>
                <a:gd name="T37" fmla="*/ 1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0" h="260">
                  <a:moveTo>
                    <a:pt x="196" y="11"/>
                  </a:moveTo>
                  <a:cubicBezTo>
                    <a:pt x="189" y="9"/>
                    <a:pt x="184" y="19"/>
                    <a:pt x="184" y="19"/>
                  </a:cubicBezTo>
                  <a:cubicBezTo>
                    <a:pt x="164" y="30"/>
                    <a:pt x="164" y="30"/>
                    <a:pt x="164" y="30"/>
                  </a:cubicBezTo>
                  <a:cubicBezTo>
                    <a:pt x="166" y="23"/>
                    <a:pt x="140" y="6"/>
                    <a:pt x="140" y="6"/>
                  </a:cubicBezTo>
                  <a:cubicBezTo>
                    <a:pt x="128" y="0"/>
                    <a:pt x="126" y="7"/>
                    <a:pt x="126" y="7"/>
                  </a:cubicBezTo>
                  <a:cubicBezTo>
                    <a:pt x="122" y="16"/>
                    <a:pt x="132" y="35"/>
                    <a:pt x="132" y="35"/>
                  </a:cubicBezTo>
                  <a:cubicBezTo>
                    <a:pt x="133" y="48"/>
                    <a:pt x="133" y="48"/>
                    <a:pt x="133" y="48"/>
                  </a:cubicBezTo>
                  <a:cubicBezTo>
                    <a:pt x="90" y="80"/>
                    <a:pt x="90" y="80"/>
                    <a:pt x="90" y="80"/>
                  </a:cubicBezTo>
                  <a:cubicBezTo>
                    <a:pt x="75" y="73"/>
                    <a:pt x="89" y="54"/>
                    <a:pt x="89" y="54"/>
                  </a:cubicBezTo>
                  <a:cubicBezTo>
                    <a:pt x="87" y="39"/>
                    <a:pt x="78" y="56"/>
                    <a:pt x="78" y="56"/>
                  </a:cubicBezTo>
                  <a:cubicBezTo>
                    <a:pt x="67" y="81"/>
                    <a:pt x="79" y="105"/>
                    <a:pt x="79" y="105"/>
                  </a:cubicBezTo>
                  <a:cubicBezTo>
                    <a:pt x="90" y="123"/>
                    <a:pt x="108" y="112"/>
                    <a:pt x="112" y="109"/>
                  </a:cubicBezTo>
                  <a:cubicBezTo>
                    <a:pt x="106" y="115"/>
                    <a:pt x="89" y="149"/>
                    <a:pt x="89" y="149"/>
                  </a:cubicBezTo>
                  <a:cubicBezTo>
                    <a:pt x="68" y="204"/>
                    <a:pt x="14" y="244"/>
                    <a:pt x="14" y="244"/>
                  </a:cubicBezTo>
                  <a:cubicBezTo>
                    <a:pt x="0" y="260"/>
                    <a:pt x="23" y="252"/>
                    <a:pt x="23" y="252"/>
                  </a:cubicBezTo>
                  <a:cubicBezTo>
                    <a:pt x="44" y="243"/>
                    <a:pt x="98" y="182"/>
                    <a:pt x="98" y="182"/>
                  </a:cubicBezTo>
                  <a:cubicBezTo>
                    <a:pt x="175" y="91"/>
                    <a:pt x="170" y="55"/>
                    <a:pt x="170" y="55"/>
                  </a:cubicBezTo>
                  <a:cubicBezTo>
                    <a:pt x="188" y="47"/>
                    <a:pt x="210" y="27"/>
                    <a:pt x="210" y="27"/>
                  </a:cubicBezTo>
                  <a:lnTo>
                    <a:pt x="196"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9"/>
            <p:cNvSpPr/>
            <p:nvPr/>
          </p:nvSpPr>
          <p:spPr bwMode="auto">
            <a:xfrm>
              <a:off x="8166100" y="3233738"/>
              <a:ext cx="246063" cy="428625"/>
            </a:xfrm>
            <a:custGeom>
              <a:avLst/>
              <a:gdLst>
                <a:gd name="T0" fmla="*/ 9 w 58"/>
                <a:gd name="T1" fmla="*/ 23 h 101"/>
                <a:gd name="T2" fmla="*/ 9 w 58"/>
                <a:gd name="T3" fmla="*/ 86 h 101"/>
                <a:gd name="T4" fmla="*/ 14 w 58"/>
                <a:gd name="T5" fmla="*/ 96 h 101"/>
                <a:gd name="T6" fmla="*/ 51 w 58"/>
                <a:gd name="T7" fmla="*/ 50 h 101"/>
                <a:gd name="T8" fmla="*/ 21 w 58"/>
                <a:gd name="T9" fmla="*/ 11 h 101"/>
                <a:gd name="T10" fmla="*/ 9 w 58"/>
                <a:gd name="T11" fmla="*/ 23 h 101"/>
              </a:gdLst>
              <a:ahLst/>
              <a:cxnLst>
                <a:cxn ang="0">
                  <a:pos x="T0" y="T1"/>
                </a:cxn>
                <a:cxn ang="0">
                  <a:pos x="T2" y="T3"/>
                </a:cxn>
                <a:cxn ang="0">
                  <a:pos x="T4" y="T5"/>
                </a:cxn>
                <a:cxn ang="0">
                  <a:pos x="T6" y="T7"/>
                </a:cxn>
                <a:cxn ang="0">
                  <a:pos x="T8" y="T9"/>
                </a:cxn>
                <a:cxn ang="0">
                  <a:pos x="T10" y="T11"/>
                </a:cxn>
              </a:cxnLst>
              <a:rect l="0" t="0" r="r" b="b"/>
              <a:pathLst>
                <a:path w="58" h="101">
                  <a:moveTo>
                    <a:pt x="9" y="23"/>
                  </a:moveTo>
                  <a:cubicBezTo>
                    <a:pt x="9" y="23"/>
                    <a:pt x="23" y="73"/>
                    <a:pt x="9" y="86"/>
                  </a:cubicBezTo>
                  <a:cubicBezTo>
                    <a:pt x="9" y="86"/>
                    <a:pt x="0" y="101"/>
                    <a:pt x="14" y="96"/>
                  </a:cubicBezTo>
                  <a:cubicBezTo>
                    <a:pt x="14" y="96"/>
                    <a:pt x="35" y="62"/>
                    <a:pt x="51" y="50"/>
                  </a:cubicBezTo>
                  <a:cubicBezTo>
                    <a:pt x="51" y="50"/>
                    <a:pt x="58" y="24"/>
                    <a:pt x="21" y="11"/>
                  </a:cubicBezTo>
                  <a:cubicBezTo>
                    <a:pt x="21" y="11"/>
                    <a:pt x="1" y="0"/>
                    <a:pt x="9"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0"/>
            <p:cNvSpPr>
              <a:spLocks noEditPoints="1"/>
            </p:cNvSpPr>
            <p:nvPr/>
          </p:nvSpPr>
          <p:spPr bwMode="auto">
            <a:xfrm>
              <a:off x="8755063" y="2305050"/>
              <a:ext cx="923925" cy="1587500"/>
            </a:xfrm>
            <a:custGeom>
              <a:avLst/>
              <a:gdLst>
                <a:gd name="T0" fmla="*/ 140 w 218"/>
                <a:gd name="T1" fmla="*/ 7 h 373"/>
                <a:gd name="T2" fmla="*/ 135 w 218"/>
                <a:gd name="T3" fmla="*/ 15 h 373"/>
                <a:gd name="T4" fmla="*/ 112 w 218"/>
                <a:gd name="T5" fmla="*/ 34 h 373"/>
                <a:gd name="T6" fmla="*/ 88 w 218"/>
                <a:gd name="T7" fmla="*/ 44 h 373"/>
                <a:gd name="T8" fmla="*/ 78 w 218"/>
                <a:gd name="T9" fmla="*/ 59 h 373"/>
                <a:gd name="T10" fmla="*/ 39 w 218"/>
                <a:gd name="T11" fmla="*/ 96 h 373"/>
                <a:gd name="T12" fmla="*/ 22 w 218"/>
                <a:gd name="T13" fmla="*/ 82 h 373"/>
                <a:gd name="T14" fmla="*/ 11 w 218"/>
                <a:gd name="T15" fmla="*/ 90 h 373"/>
                <a:gd name="T16" fmla="*/ 17 w 218"/>
                <a:gd name="T17" fmla="*/ 125 h 373"/>
                <a:gd name="T18" fmla="*/ 43 w 218"/>
                <a:gd name="T19" fmla="*/ 111 h 373"/>
                <a:gd name="T20" fmla="*/ 83 w 218"/>
                <a:gd name="T21" fmla="*/ 70 h 373"/>
                <a:gd name="T22" fmla="*/ 112 w 218"/>
                <a:gd name="T23" fmla="*/ 78 h 373"/>
                <a:gd name="T24" fmla="*/ 103 w 218"/>
                <a:gd name="T25" fmla="*/ 99 h 373"/>
                <a:gd name="T26" fmla="*/ 28 w 218"/>
                <a:gd name="T27" fmla="*/ 189 h 373"/>
                <a:gd name="T28" fmla="*/ 27 w 218"/>
                <a:gd name="T29" fmla="*/ 220 h 373"/>
                <a:gd name="T30" fmla="*/ 51 w 218"/>
                <a:gd name="T31" fmla="*/ 220 h 373"/>
                <a:gd name="T32" fmla="*/ 76 w 218"/>
                <a:gd name="T33" fmla="*/ 194 h 373"/>
                <a:gd name="T34" fmla="*/ 67 w 218"/>
                <a:gd name="T35" fmla="*/ 231 h 373"/>
                <a:gd name="T36" fmla="*/ 90 w 218"/>
                <a:gd name="T37" fmla="*/ 244 h 373"/>
                <a:gd name="T38" fmla="*/ 125 w 218"/>
                <a:gd name="T39" fmla="*/ 255 h 373"/>
                <a:gd name="T40" fmla="*/ 3 w 218"/>
                <a:gd name="T41" fmla="*/ 309 h 373"/>
                <a:gd name="T42" fmla="*/ 102 w 218"/>
                <a:gd name="T43" fmla="*/ 361 h 373"/>
                <a:gd name="T44" fmla="*/ 148 w 218"/>
                <a:gd name="T45" fmla="*/ 325 h 373"/>
                <a:gd name="T46" fmla="*/ 149 w 218"/>
                <a:gd name="T47" fmla="*/ 288 h 373"/>
                <a:gd name="T48" fmla="*/ 154 w 218"/>
                <a:gd name="T49" fmla="*/ 280 h 373"/>
                <a:gd name="T50" fmla="*/ 179 w 218"/>
                <a:gd name="T51" fmla="*/ 286 h 373"/>
                <a:gd name="T52" fmla="*/ 193 w 218"/>
                <a:gd name="T53" fmla="*/ 286 h 373"/>
                <a:gd name="T54" fmla="*/ 188 w 218"/>
                <a:gd name="T55" fmla="*/ 262 h 373"/>
                <a:gd name="T56" fmla="*/ 142 w 218"/>
                <a:gd name="T57" fmla="*/ 256 h 373"/>
                <a:gd name="T58" fmla="*/ 99 w 218"/>
                <a:gd name="T59" fmla="*/ 224 h 373"/>
                <a:gd name="T60" fmla="*/ 114 w 218"/>
                <a:gd name="T61" fmla="*/ 162 h 373"/>
                <a:gd name="T62" fmla="*/ 75 w 218"/>
                <a:gd name="T63" fmla="*/ 168 h 373"/>
                <a:gd name="T64" fmla="*/ 111 w 218"/>
                <a:gd name="T65" fmla="*/ 129 h 373"/>
                <a:gd name="T66" fmla="*/ 120 w 218"/>
                <a:gd name="T67" fmla="*/ 111 h 373"/>
                <a:gd name="T68" fmla="*/ 141 w 218"/>
                <a:gd name="T69" fmla="*/ 80 h 373"/>
                <a:gd name="T70" fmla="*/ 172 w 218"/>
                <a:gd name="T71" fmla="*/ 13 h 373"/>
                <a:gd name="T72" fmla="*/ 140 w 218"/>
                <a:gd name="T73" fmla="*/ 7 h 373"/>
                <a:gd name="T74" fmla="*/ 129 w 218"/>
                <a:gd name="T75" fmla="*/ 314 h 373"/>
                <a:gd name="T76" fmla="*/ 63 w 218"/>
                <a:gd name="T77" fmla="*/ 330 h 373"/>
                <a:gd name="T78" fmla="*/ 79 w 218"/>
                <a:gd name="T79" fmla="*/ 301 h 373"/>
                <a:gd name="T80" fmla="*/ 114 w 218"/>
                <a:gd name="T81" fmla="*/ 283 h 373"/>
                <a:gd name="T82" fmla="*/ 129 w 218"/>
                <a:gd name="T83" fmla="*/ 314 h 373"/>
                <a:gd name="T84" fmla="*/ 119 w 218"/>
                <a:gd name="T85" fmla="*/ 50 h 373"/>
                <a:gd name="T86" fmla="*/ 123 w 218"/>
                <a:gd name="T87" fmla="*/ 42 h 373"/>
                <a:gd name="T88" fmla="*/ 136 w 218"/>
                <a:gd name="T89" fmla="*/ 33 h 373"/>
                <a:gd name="T90" fmla="*/ 119 w 218"/>
                <a:gd name="T91" fmla="*/ 5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373">
                  <a:moveTo>
                    <a:pt x="140" y="7"/>
                  </a:moveTo>
                  <a:cubicBezTo>
                    <a:pt x="135" y="15"/>
                    <a:pt x="135" y="15"/>
                    <a:pt x="135" y="15"/>
                  </a:cubicBezTo>
                  <a:cubicBezTo>
                    <a:pt x="112" y="34"/>
                    <a:pt x="112" y="34"/>
                    <a:pt x="112" y="34"/>
                  </a:cubicBezTo>
                  <a:cubicBezTo>
                    <a:pt x="112" y="34"/>
                    <a:pt x="113" y="52"/>
                    <a:pt x="88" y="44"/>
                  </a:cubicBezTo>
                  <a:cubicBezTo>
                    <a:pt x="88" y="44"/>
                    <a:pt x="79" y="44"/>
                    <a:pt x="78" y="59"/>
                  </a:cubicBezTo>
                  <a:cubicBezTo>
                    <a:pt x="39" y="96"/>
                    <a:pt x="39" y="96"/>
                    <a:pt x="39" y="96"/>
                  </a:cubicBezTo>
                  <a:cubicBezTo>
                    <a:pt x="39" y="96"/>
                    <a:pt x="26" y="107"/>
                    <a:pt x="22" y="82"/>
                  </a:cubicBezTo>
                  <a:cubicBezTo>
                    <a:pt x="22" y="82"/>
                    <a:pt x="18" y="63"/>
                    <a:pt x="11" y="90"/>
                  </a:cubicBezTo>
                  <a:cubicBezTo>
                    <a:pt x="11" y="90"/>
                    <a:pt x="10" y="120"/>
                    <a:pt x="17" y="125"/>
                  </a:cubicBezTo>
                  <a:cubicBezTo>
                    <a:pt x="17" y="125"/>
                    <a:pt x="41" y="132"/>
                    <a:pt x="43" y="111"/>
                  </a:cubicBezTo>
                  <a:cubicBezTo>
                    <a:pt x="43" y="111"/>
                    <a:pt x="78" y="76"/>
                    <a:pt x="83" y="70"/>
                  </a:cubicBezTo>
                  <a:cubicBezTo>
                    <a:pt x="83" y="70"/>
                    <a:pt x="104" y="82"/>
                    <a:pt x="112" y="78"/>
                  </a:cubicBezTo>
                  <a:cubicBezTo>
                    <a:pt x="112" y="78"/>
                    <a:pt x="120" y="81"/>
                    <a:pt x="103" y="99"/>
                  </a:cubicBezTo>
                  <a:cubicBezTo>
                    <a:pt x="103" y="99"/>
                    <a:pt x="44" y="188"/>
                    <a:pt x="28" y="189"/>
                  </a:cubicBezTo>
                  <a:cubicBezTo>
                    <a:pt x="28" y="189"/>
                    <a:pt x="21" y="209"/>
                    <a:pt x="27" y="220"/>
                  </a:cubicBezTo>
                  <a:cubicBezTo>
                    <a:pt x="27" y="220"/>
                    <a:pt x="47" y="225"/>
                    <a:pt x="51" y="220"/>
                  </a:cubicBezTo>
                  <a:cubicBezTo>
                    <a:pt x="76" y="194"/>
                    <a:pt x="76" y="194"/>
                    <a:pt x="76" y="194"/>
                  </a:cubicBezTo>
                  <a:cubicBezTo>
                    <a:pt x="76" y="194"/>
                    <a:pt x="80" y="207"/>
                    <a:pt x="67" y="231"/>
                  </a:cubicBezTo>
                  <a:cubicBezTo>
                    <a:pt x="67" y="231"/>
                    <a:pt x="66" y="257"/>
                    <a:pt x="90" y="244"/>
                  </a:cubicBezTo>
                  <a:cubicBezTo>
                    <a:pt x="90" y="244"/>
                    <a:pt x="118" y="236"/>
                    <a:pt x="125" y="255"/>
                  </a:cubicBezTo>
                  <a:cubicBezTo>
                    <a:pt x="125" y="255"/>
                    <a:pt x="77" y="246"/>
                    <a:pt x="3" y="309"/>
                  </a:cubicBezTo>
                  <a:cubicBezTo>
                    <a:pt x="3" y="309"/>
                    <a:pt x="0" y="332"/>
                    <a:pt x="102" y="361"/>
                  </a:cubicBezTo>
                  <a:cubicBezTo>
                    <a:pt x="102" y="361"/>
                    <a:pt x="143" y="373"/>
                    <a:pt x="148" y="325"/>
                  </a:cubicBezTo>
                  <a:cubicBezTo>
                    <a:pt x="149" y="288"/>
                    <a:pt x="149" y="288"/>
                    <a:pt x="149" y="288"/>
                  </a:cubicBezTo>
                  <a:cubicBezTo>
                    <a:pt x="149" y="288"/>
                    <a:pt x="143" y="283"/>
                    <a:pt x="154" y="280"/>
                  </a:cubicBezTo>
                  <a:cubicBezTo>
                    <a:pt x="179" y="286"/>
                    <a:pt x="179" y="286"/>
                    <a:pt x="179" y="286"/>
                  </a:cubicBezTo>
                  <a:cubicBezTo>
                    <a:pt x="179" y="286"/>
                    <a:pt x="186" y="300"/>
                    <a:pt x="193" y="286"/>
                  </a:cubicBezTo>
                  <a:cubicBezTo>
                    <a:pt x="193" y="286"/>
                    <a:pt x="218" y="277"/>
                    <a:pt x="188" y="262"/>
                  </a:cubicBezTo>
                  <a:cubicBezTo>
                    <a:pt x="142" y="256"/>
                    <a:pt x="142" y="256"/>
                    <a:pt x="142" y="256"/>
                  </a:cubicBezTo>
                  <a:cubicBezTo>
                    <a:pt x="142" y="256"/>
                    <a:pt x="151" y="228"/>
                    <a:pt x="99" y="224"/>
                  </a:cubicBezTo>
                  <a:cubicBezTo>
                    <a:pt x="114" y="162"/>
                    <a:pt x="114" y="162"/>
                    <a:pt x="114" y="162"/>
                  </a:cubicBezTo>
                  <a:cubicBezTo>
                    <a:pt x="114" y="162"/>
                    <a:pt x="102" y="141"/>
                    <a:pt x="75" y="168"/>
                  </a:cubicBezTo>
                  <a:cubicBezTo>
                    <a:pt x="75" y="168"/>
                    <a:pt x="98" y="137"/>
                    <a:pt x="111" y="129"/>
                  </a:cubicBezTo>
                  <a:cubicBezTo>
                    <a:pt x="111" y="129"/>
                    <a:pt x="118" y="129"/>
                    <a:pt x="120" y="111"/>
                  </a:cubicBezTo>
                  <a:cubicBezTo>
                    <a:pt x="120" y="111"/>
                    <a:pt x="130" y="109"/>
                    <a:pt x="141" y="80"/>
                  </a:cubicBezTo>
                  <a:cubicBezTo>
                    <a:pt x="141" y="80"/>
                    <a:pt x="157" y="80"/>
                    <a:pt x="172" y="13"/>
                  </a:cubicBezTo>
                  <a:cubicBezTo>
                    <a:pt x="172" y="13"/>
                    <a:pt x="152" y="0"/>
                    <a:pt x="140" y="7"/>
                  </a:cubicBezTo>
                  <a:close/>
                  <a:moveTo>
                    <a:pt x="129" y="314"/>
                  </a:moveTo>
                  <a:cubicBezTo>
                    <a:pt x="123" y="356"/>
                    <a:pt x="63" y="330"/>
                    <a:pt x="63" y="330"/>
                  </a:cubicBezTo>
                  <a:cubicBezTo>
                    <a:pt x="32" y="324"/>
                    <a:pt x="79" y="301"/>
                    <a:pt x="79" y="301"/>
                  </a:cubicBezTo>
                  <a:cubicBezTo>
                    <a:pt x="114" y="283"/>
                    <a:pt x="114" y="283"/>
                    <a:pt x="114" y="283"/>
                  </a:cubicBezTo>
                  <a:cubicBezTo>
                    <a:pt x="145" y="270"/>
                    <a:pt x="129" y="314"/>
                    <a:pt x="129" y="314"/>
                  </a:cubicBezTo>
                  <a:close/>
                  <a:moveTo>
                    <a:pt x="119" y="50"/>
                  </a:moveTo>
                  <a:cubicBezTo>
                    <a:pt x="119" y="50"/>
                    <a:pt x="118" y="45"/>
                    <a:pt x="123" y="42"/>
                  </a:cubicBezTo>
                  <a:cubicBezTo>
                    <a:pt x="136" y="33"/>
                    <a:pt x="136" y="33"/>
                    <a:pt x="136" y="33"/>
                  </a:cubicBezTo>
                  <a:cubicBezTo>
                    <a:pt x="136" y="33"/>
                    <a:pt x="128" y="63"/>
                    <a:pt x="11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11"/>
            <p:cNvSpPr>
              <a:spLocks noEditPoints="1"/>
            </p:cNvSpPr>
            <p:nvPr/>
          </p:nvSpPr>
          <p:spPr bwMode="auto">
            <a:xfrm>
              <a:off x="6375400" y="2355850"/>
              <a:ext cx="836613" cy="1490663"/>
            </a:xfrm>
            <a:custGeom>
              <a:avLst/>
              <a:gdLst>
                <a:gd name="T0" fmla="*/ 115 w 197"/>
                <a:gd name="T1" fmla="*/ 250 h 350"/>
                <a:gd name="T2" fmla="*/ 144 w 197"/>
                <a:gd name="T3" fmla="*/ 194 h 350"/>
                <a:gd name="T4" fmla="*/ 141 w 197"/>
                <a:gd name="T5" fmla="*/ 178 h 350"/>
                <a:gd name="T6" fmla="*/ 145 w 197"/>
                <a:gd name="T7" fmla="*/ 168 h 350"/>
                <a:gd name="T8" fmla="*/ 137 w 197"/>
                <a:gd name="T9" fmla="*/ 162 h 350"/>
                <a:gd name="T10" fmla="*/ 119 w 197"/>
                <a:gd name="T11" fmla="*/ 145 h 350"/>
                <a:gd name="T12" fmla="*/ 129 w 197"/>
                <a:gd name="T13" fmla="*/ 132 h 350"/>
                <a:gd name="T14" fmla="*/ 171 w 197"/>
                <a:gd name="T15" fmla="*/ 107 h 350"/>
                <a:gd name="T16" fmla="*/ 191 w 197"/>
                <a:gd name="T17" fmla="*/ 60 h 350"/>
                <a:gd name="T18" fmla="*/ 181 w 197"/>
                <a:gd name="T19" fmla="*/ 46 h 350"/>
                <a:gd name="T20" fmla="*/ 168 w 197"/>
                <a:gd name="T21" fmla="*/ 62 h 350"/>
                <a:gd name="T22" fmla="*/ 133 w 197"/>
                <a:gd name="T23" fmla="*/ 90 h 350"/>
                <a:gd name="T24" fmla="*/ 151 w 197"/>
                <a:gd name="T25" fmla="*/ 35 h 350"/>
                <a:gd name="T26" fmla="*/ 149 w 197"/>
                <a:gd name="T27" fmla="*/ 15 h 350"/>
                <a:gd name="T28" fmla="*/ 137 w 197"/>
                <a:gd name="T29" fmla="*/ 30 h 350"/>
                <a:gd name="T30" fmla="*/ 90 w 197"/>
                <a:gd name="T31" fmla="*/ 123 h 350"/>
                <a:gd name="T32" fmla="*/ 60 w 197"/>
                <a:gd name="T33" fmla="*/ 138 h 350"/>
                <a:gd name="T34" fmla="*/ 45 w 197"/>
                <a:gd name="T35" fmla="*/ 154 h 350"/>
                <a:gd name="T36" fmla="*/ 69 w 197"/>
                <a:gd name="T37" fmla="*/ 173 h 350"/>
                <a:gd name="T38" fmla="*/ 41 w 197"/>
                <a:gd name="T39" fmla="*/ 234 h 350"/>
                <a:gd name="T40" fmla="*/ 32 w 197"/>
                <a:gd name="T41" fmla="*/ 251 h 350"/>
                <a:gd name="T42" fmla="*/ 52 w 197"/>
                <a:gd name="T43" fmla="*/ 265 h 350"/>
                <a:gd name="T44" fmla="*/ 85 w 197"/>
                <a:gd name="T45" fmla="*/ 246 h 350"/>
                <a:gd name="T46" fmla="*/ 88 w 197"/>
                <a:gd name="T47" fmla="*/ 253 h 350"/>
                <a:gd name="T48" fmla="*/ 78 w 197"/>
                <a:gd name="T49" fmla="*/ 281 h 350"/>
                <a:gd name="T50" fmla="*/ 48 w 197"/>
                <a:gd name="T51" fmla="*/ 302 h 350"/>
                <a:gd name="T52" fmla="*/ 34 w 197"/>
                <a:gd name="T53" fmla="*/ 306 h 350"/>
                <a:gd name="T54" fmla="*/ 31 w 197"/>
                <a:gd name="T55" fmla="*/ 339 h 350"/>
                <a:gd name="T56" fmla="*/ 51 w 197"/>
                <a:gd name="T57" fmla="*/ 332 h 350"/>
                <a:gd name="T58" fmla="*/ 65 w 197"/>
                <a:gd name="T59" fmla="*/ 309 h 350"/>
                <a:gd name="T60" fmla="*/ 108 w 197"/>
                <a:gd name="T61" fmla="*/ 342 h 350"/>
                <a:gd name="T62" fmla="*/ 115 w 197"/>
                <a:gd name="T63" fmla="*/ 309 h 350"/>
                <a:gd name="T64" fmla="*/ 115 w 197"/>
                <a:gd name="T65" fmla="*/ 250 h 350"/>
                <a:gd name="T66" fmla="*/ 85 w 197"/>
                <a:gd name="T67" fmla="*/ 220 h 350"/>
                <a:gd name="T68" fmla="*/ 66 w 197"/>
                <a:gd name="T69" fmla="*/ 232 h 350"/>
                <a:gd name="T70" fmla="*/ 82 w 197"/>
                <a:gd name="T71" fmla="*/ 178 h 350"/>
                <a:gd name="T72" fmla="*/ 106 w 197"/>
                <a:gd name="T73" fmla="*/ 154 h 350"/>
                <a:gd name="T74" fmla="*/ 95 w 197"/>
                <a:gd name="T75" fmla="*/ 197 h 350"/>
                <a:gd name="T76" fmla="*/ 85 w 197"/>
                <a:gd name="T77" fmla="*/ 22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7" h="350">
                  <a:moveTo>
                    <a:pt x="115" y="250"/>
                  </a:moveTo>
                  <a:cubicBezTo>
                    <a:pt x="115" y="250"/>
                    <a:pt x="109" y="233"/>
                    <a:pt x="144" y="194"/>
                  </a:cubicBezTo>
                  <a:cubicBezTo>
                    <a:pt x="141" y="178"/>
                    <a:pt x="141" y="178"/>
                    <a:pt x="141" y="178"/>
                  </a:cubicBezTo>
                  <a:cubicBezTo>
                    <a:pt x="145" y="168"/>
                    <a:pt x="145" y="168"/>
                    <a:pt x="145" y="168"/>
                  </a:cubicBezTo>
                  <a:cubicBezTo>
                    <a:pt x="137" y="162"/>
                    <a:pt x="137" y="162"/>
                    <a:pt x="137" y="162"/>
                  </a:cubicBezTo>
                  <a:cubicBezTo>
                    <a:pt x="137" y="162"/>
                    <a:pt x="136" y="145"/>
                    <a:pt x="119" y="145"/>
                  </a:cubicBezTo>
                  <a:cubicBezTo>
                    <a:pt x="119" y="145"/>
                    <a:pt x="110" y="143"/>
                    <a:pt x="129" y="132"/>
                  </a:cubicBezTo>
                  <a:cubicBezTo>
                    <a:pt x="171" y="107"/>
                    <a:pt x="171" y="107"/>
                    <a:pt x="171" y="107"/>
                  </a:cubicBezTo>
                  <a:cubicBezTo>
                    <a:pt x="191" y="60"/>
                    <a:pt x="191" y="60"/>
                    <a:pt x="191" y="60"/>
                  </a:cubicBezTo>
                  <a:cubicBezTo>
                    <a:pt x="191" y="60"/>
                    <a:pt x="197" y="52"/>
                    <a:pt x="181" y="46"/>
                  </a:cubicBezTo>
                  <a:cubicBezTo>
                    <a:pt x="181" y="46"/>
                    <a:pt x="179" y="56"/>
                    <a:pt x="168" y="62"/>
                  </a:cubicBezTo>
                  <a:cubicBezTo>
                    <a:pt x="157" y="67"/>
                    <a:pt x="141" y="81"/>
                    <a:pt x="133" y="90"/>
                  </a:cubicBezTo>
                  <a:cubicBezTo>
                    <a:pt x="133" y="90"/>
                    <a:pt x="150" y="45"/>
                    <a:pt x="151" y="35"/>
                  </a:cubicBezTo>
                  <a:cubicBezTo>
                    <a:pt x="149" y="15"/>
                    <a:pt x="149" y="15"/>
                    <a:pt x="149" y="15"/>
                  </a:cubicBezTo>
                  <a:cubicBezTo>
                    <a:pt x="149" y="15"/>
                    <a:pt x="138" y="0"/>
                    <a:pt x="137" y="30"/>
                  </a:cubicBezTo>
                  <a:cubicBezTo>
                    <a:pt x="90" y="123"/>
                    <a:pt x="90" y="123"/>
                    <a:pt x="90" y="123"/>
                  </a:cubicBezTo>
                  <a:cubicBezTo>
                    <a:pt x="60" y="138"/>
                    <a:pt x="60" y="138"/>
                    <a:pt x="60" y="138"/>
                  </a:cubicBezTo>
                  <a:cubicBezTo>
                    <a:pt x="60" y="138"/>
                    <a:pt x="32" y="132"/>
                    <a:pt x="45" y="154"/>
                  </a:cubicBezTo>
                  <a:cubicBezTo>
                    <a:pt x="69" y="173"/>
                    <a:pt x="69" y="173"/>
                    <a:pt x="69" y="173"/>
                  </a:cubicBezTo>
                  <a:cubicBezTo>
                    <a:pt x="41" y="234"/>
                    <a:pt x="41" y="234"/>
                    <a:pt x="41" y="234"/>
                  </a:cubicBezTo>
                  <a:cubicBezTo>
                    <a:pt x="32" y="251"/>
                    <a:pt x="32" y="251"/>
                    <a:pt x="32" y="251"/>
                  </a:cubicBezTo>
                  <a:cubicBezTo>
                    <a:pt x="52" y="265"/>
                    <a:pt x="52" y="265"/>
                    <a:pt x="52" y="265"/>
                  </a:cubicBezTo>
                  <a:cubicBezTo>
                    <a:pt x="85" y="246"/>
                    <a:pt x="85" y="246"/>
                    <a:pt x="85" y="246"/>
                  </a:cubicBezTo>
                  <a:cubicBezTo>
                    <a:pt x="85" y="246"/>
                    <a:pt x="89" y="246"/>
                    <a:pt x="88" y="253"/>
                  </a:cubicBezTo>
                  <a:cubicBezTo>
                    <a:pt x="78" y="281"/>
                    <a:pt x="78" y="281"/>
                    <a:pt x="78" y="281"/>
                  </a:cubicBezTo>
                  <a:cubicBezTo>
                    <a:pt x="78" y="281"/>
                    <a:pt x="56" y="303"/>
                    <a:pt x="48" y="302"/>
                  </a:cubicBezTo>
                  <a:cubicBezTo>
                    <a:pt x="48" y="302"/>
                    <a:pt x="45" y="302"/>
                    <a:pt x="34" y="306"/>
                  </a:cubicBezTo>
                  <a:cubicBezTo>
                    <a:pt x="34" y="306"/>
                    <a:pt x="0" y="323"/>
                    <a:pt x="31" y="339"/>
                  </a:cubicBezTo>
                  <a:cubicBezTo>
                    <a:pt x="31" y="339"/>
                    <a:pt x="41" y="350"/>
                    <a:pt x="51" y="332"/>
                  </a:cubicBezTo>
                  <a:cubicBezTo>
                    <a:pt x="65" y="309"/>
                    <a:pt x="65" y="309"/>
                    <a:pt x="65" y="309"/>
                  </a:cubicBezTo>
                  <a:cubicBezTo>
                    <a:pt x="108" y="342"/>
                    <a:pt x="108" y="342"/>
                    <a:pt x="108" y="342"/>
                  </a:cubicBezTo>
                  <a:cubicBezTo>
                    <a:pt x="108" y="342"/>
                    <a:pt x="117" y="330"/>
                    <a:pt x="115" y="309"/>
                  </a:cubicBezTo>
                  <a:lnTo>
                    <a:pt x="115" y="250"/>
                  </a:lnTo>
                  <a:close/>
                  <a:moveTo>
                    <a:pt x="85" y="220"/>
                  </a:moveTo>
                  <a:cubicBezTo>
                    <a:pt x="66" y="232"/>
                    <a:pt x="66" y="232"/>
                    <a:pt x="66" y="232"/>
                  </a:cubicBezTo>
                  <a:cubicBezTo>
                    <a:pt x="82" y="178"/>
                    <a:pt x="82" y="178"/>
                    <a:pt x="82" y="178"/>
                  </a:cubicBezTo>
                  <a:cubicBezTo>
                    <a:pt x="87" y="161"/>
                    <a:pt x="106" y="154"/>
                    <a:pt x="106" y="154"/>
                  </a:cubicBezTo>
                  <a:cubicBezTo>
                    <a:pt x="105" y="170"/>
                    <a:pt x="95" y="197"/>
                    <a:pt x="95" y="197"/>
                  </a:cubicBezTo>
                  <a:cubicBezTo>
                    <a:pt x="90" y="212"/>
                    <a:pt x="85" y="220"/>
                    <a:pt x="85" y="2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12"/>
            <p:cNvSpPr/>
            <p:nvPr/>
          </p:nvSpPr>
          <p:spPr bwMode="auto">
            <a:xfrm>
              <a:off x="6842125" y="3475038"/>
              <a:ext cx="296863" cy="265113"/>
            </a:xfrm>
            <a:custGeom>
              <a:avLst/>
              <a:gdLst>
                <a:gd name="T0" fmla="*/ 51 w 70"/>
                <a:gd name="T1" fmla="*/ 9 h 62"/>
                <a:gd name="T2" fmla="*/ 22 w 70"/>
                <a:gd name="T3" fmla="*/ 0 h 62"/>
                <a:gd name="T4" fmla="*/ 18 w 70"/>
                <a:gd name="T5" fmla="*/ 12 h 62"/>
                <a:gd name="T6" fmla="*/ 37 w 70"/>
                <a:gd name="T7" fmla="*/ 39 h 62"/>
                <a:gd name="T8" fmla="*/ 57 w 70"/>
                <a:gd name="T9" fmla="*/ 44 h 62"/>
                <a:gd name="T10" fmla="*/ 64 w 70"/>
                <a:gd name="T11" fmla="*/ 30 h 62"/>
                <a:gd name="T12" fmla="*/ 51 w 70"/>
                <a:gd name="T13" fmla="*/ 9 h 62"/>
              </a:gdLst>
              <a:ahLst/>
              <a:cxnLst>
                <a:cxn ang="0">
                  <a:pos x="T0" y="T1"/>
                </a:cxn>
                <a:cxn ang="0">
                  <a:pos x="T2" y="T3"/>
                </a:cxn>
                <a:cxn ang="0">
                  <a:pos x="T4" y="T5"/>
                </a:cxn>
                <a:cxn ang="0">
                  <a:pos x="T6" y="T7"/>
                </a:cxn>
                <a:cxn ang="0">
                  <a:pos x="T8" y="T9"/>
                </a:cxn>
                <a:cxn ang="0">
                  <a:pos x="T10" y="T11"/>
                </a:cxn>
                <a:cxn ang="0">
                  <a:pos x="T12" y="T13"/>
                </a:cxn>
              </a:cxnLst>
              <a:rect l="0" t="0" r="r" b="b"/>
              <a:pathLst>
                <a:path w="70" h="62">
                  <a:moveTo>
                    <a:pt x="51" y="9"/>
                  </a:moveTo>
                  <a:cubicBezTo>
                    <a:pt x="22" y="0"/>
                    <a:pt x="22" y="0"/>
                    <a:pt x="22" y="0"/>
                  </a:cubicBezTo>
                  <a:cubicBezTo>
                    <a:pt x="22" y="0"/>
                    <a:pt x="0" y="1"/>
                    <a:pt x="18" y="12"/>
                  </a:cubicBezTo>
                  <a:cubicBezTo>
                    <a:pt x="18" y="12"/>
                    <a:pt x="32" y="27"/>
                    <a:pt x="37" y="39"/>
                  </a:cubicBezTo>
                  <a:cubicBezTo>
                    <a:pt x="37" y="39"/>
                    <a:pt x="42" y="62"/>
                    <a:pt x="57" y="44"/>
                  </a:cubicBezTo>
                  <a:cubicBezTo>
                    <a:pt x="64" y="30"/>
                    <a:pt x="64" y="30"/>
                    <a:pt x="64" y="30"/>
                  </a:cubicBezTo>
                  <a:cubicBezTo>
                    <a:pt x="64" y="30"/>
                    <a:pt x="70" y="17"/>
                    <a:pt x="5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13"/>
            <p:cNvSpPr/>
            <p:nvPr/>
          </p:nvSpPr>
          <p:spPr bwMode="auto">
            <a:xfrm>
              <a:off x="5192713" y="4041775"/>
              <a:ext cx="165100" cy="212725"/>
            </a:xfrm>
            <a:custGeom>
              <a:avLst/>
              <a:gdLst>
                <a:gd name="T0" fmla="*/ 37 w 39"/>
                <a:gd name="T1" fmla="*/ 16 h 50"/>
                <a:gd name="T2" fmla="*/ 35 w 39"/>
                <a:gd name="T3" fmla="*/ 16 h 50"/>
                <a:gd name="T4" fmla="*/ 19 w 39"/>
                <a:gd name="T5" fmla="*/ 3 h 50"/>
                <a:gd name="T6" fmla="*/ 10 w 39"/>
                <a:gd name="T7" fmla="*/ 10 h 50"/>
                <a:gd name="T8" fmla="*/ 39 w 39"/>
                <a:gd name="T9" fmla="*/ 37 h 50"/>
                <a:gd name="T10" fmla="*/ 20 w 39"/>
                <a:gd name="T11" fmla="*/ 50 h 50"/>
                <a:gd name="T12" fmla="*/ 7 w 39"/>
                <a:gd name="T13" fmla="*/ 48 h 50"/>
                <a:gd name="T14" fmla="*/ 4 w 39"/>
                <a:gd name="T15" fmla="*/ 50 h 50"/>
                <a:gd name="T16" fmla="*/ 2 w 39"/>
                <a:gd name="T17" fmla="*/ 50 h 50"/>
                <a:gd name="T18" fmla="*/ 0 w 39"/>
                <a:gd name="T19" fmla="*/ 35 h 50"/>
                <a:gd name="T20" fmla="*/ 2 w 39"/>
                <a:gd name="T21" fmla="*/ 35 h 50"/>
                <a:gd name="T22" fmla="*/ 20 w 39"/>
                <a:gd name="T23" fmla="*/ 48 h 50"/>
                <a:gd name="T24" fmla="*/ 30 w 39"/>
                <a:gd name="T25" fmla="*/ 40 h 50"/>
                <a:gd name="T26" fmla="*/ 16 w 39"/>
                <a:gd name="T27" fmla="*/ 27 h 50"/>
                <a:gd name="T28" fmla="*/ 2 w 39"/>
                <a:gd name="T29" fmla="*/ 13 h 50"/>
                <a:gd name="T30" fmla="*/ 18 w 39"/>
                <a:gd name="T31" fmla="*/ 0 h 50"/>
                <a:gd name="T32" fmla="*/ 30 w 39"/>
                <a:gd name="T33" fmla="*/ 3 h 50"/>
                <a:gd name="T34" fmla="*/ 33 w 39"/>
                <a:gd name="T35" fmla="*/ 0 h 50"/>
                <a:gd name="T36" fmla="*/ 35 w 39"/>
                <a:gd name="T37" fmla="*/ 0 h 50"/>
                <a:gd name="T38" fmla="*/ 37 w 39"/>
                <a:gd name="T39" fmla="*/ 1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50">
                  <a:moveTo>
                    <a:pt x="37" y="16"/>
                  </a:moveTo>
                  <a:cubicBezTo>
                    <a:pt x="35" y="16"/>
                    <a:pt x="35" y="16"/>
                    <a:pt x="35" y="16"/>
                  </a:cubicBezTo>
                  <a:cubicBezTo>
                    <a:pt x="33" y="10"/>
                    <a:pt x="28" y="3"/>
                    <a:pt x="19" y="3"/>
                  </a:cubicBezTo>
                  <a:cubicBezTo>
                    <a:pt x="14" y="3"/>
                    <a:pt x="10" y="6"/>
                    <a:pt x="10" y="10"/>
                  </a:cubicBezTo>
                  <a:cubicBezTo>
                    <a:pt x="10" y="21"/>
                    <a:pt x="39" y="22"/>
                    <a:pt x="39" y="37"/>
                  </a:cubicBezTo>
                  <a:cubicBezTo>
                    <a:pt x="39" y="43"/>
                    <a:pt x="33" y="50"/>
                    <a:pt x="20" y="50"/>
                  </a:cubicBezTo>
                  <a:cubicBezTo>
                    <a:pt x="14" y="50"/>
                    <a:pt x="10" y="48"/>
                    <a:pt x="7" y="48"/>
                  </a:cubicBezTo>
                  <a:cubicBezTo>
                    <a:pt x="5" y="48"/>
                    <a:pt x="4" y="49"/>
                    <a:pt x="4" y="50"/>
                  </a:cubicBezTo>
                  <a:cubicBezTo>
                    <a:pt x="2" y="50"/>
                    <a:pt x="2" y="50"/>
                    <a:pt x="2" y="50"/>
                  </a:cubicBezTo>
                  <a:cubicBezTo>
                    <a:pt x="0" y="35"/>
                    <a:pt x="0" y="35"/>
                    <a:pt x="0" y="35"/>
                  </a:cubicBezTo>
                  <a:cubicBezTo>
                    <a:pt x="2" y="35"/>
                    <a:pt x="2" y="35"/>
                    <a:pt x="2" y="35"/>
                  </a:cubicBezTo>
                  <a:cubicBezTo>
                    <a:pt x="3" y="38"/>
                    <a:pt x="8" y="48"/>
                    <a:pt x="20" y="48"/>
                  </a:cubicBezTo>
                  <a:cubicBezTo>
                    <a:pt x="27" y="48"/>
                    <a:pt x="30" y="44"/>
                    <a:pt x="30" y="40"/>
                  </a:cubicBezTo>
                  <a:cubicBezTo>
                    <a:pt x="30" y="36"/>
                    <a:pt x="29" y="33"/>
                    <a:pt x="16" y="27"/>
                  </a:cubicBezTo>
                  <a:cubicBezTo>
                    <a:pt x="8" y="23"/>
                    <a:pt x="2" y="20"/>
                    <a:pt x="2" y="13"/>
                  </a:cubicBezTo>
                  <a:cubicBezTo>
                    <a:pt x="2" y="5"/>
                    <a:pt x="10" y="0"/>
                    <a:pt x="18" y="0"/>
                  </a:cubicBezTo>
                  <a:cubicBezTo>
                    <a:pt x="23" y="0"/>
                    <a:pt x="28" y="3"/>
                    <a:pt x="30" y="3"/>
                  </a:cubicBezTo>
                  <a:cubicBezTo>
                    <a:pt x="33" y="3"/>
                    <a:pt x="33" y="1"/>
                    <a:pt x="33" y="0"/>
                  </a:cubicBezTo>
                  <a:cubicBezTo>
                    <a:pt x="35" y="0"/>
                    <a:pt x="35" y="0"/>
                    <a:pt x="35" y="0"/>
                  </a:cubicBezTo>
                  <a:lnTo>
                    <a:pt x="37"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14"/>
            <p:cNvSpPr/>
            <p:nvPr/>
          </p:nvSpPr>
          <p:spPr bwMode="auto">
            <a:xfrm>
              <a:off x="5387975" y="4046538"/>
              <a:ext cx="249238" cy="204788"/>
            </a:xfrm>
            <a:custGeom>
              <a:avLst/>
              <a:gdLst>
                <a:gd name="T0" fmla="*/ 0 w 59"/>
                <a:gd name="T1" fmla="*/ 47 h 48"/>
                <a:gd name="T2" fmla="*/ 8 w 59"/>
                <a:gd name="T3" fmla="*/ 40 h 48"/>
                <a:gd name="T4" fmla="*/ 8 w 59"/>
                <a:gd name="T5" fmla="*/ 8 h 48"/>
                <a:gd name="T6" fmla="*/ 0 w 59"/>
                <a:gd name="T7" fmla="*/ 2 h 48"/>
                <a:gd name="T8" fmla="*/ 0 w 59"/>
                <a:gd name="T9" fmla="*/ 0 h 48"/>
                <a:gd name="T10" fmla="*/ 24 w 59"/>
                <a:gd name="T11" fmla="*/ 0 h 48"/>
                <a:gd name="T12" fmla="*/ 24 w 59"/>
                <a:gd name="T13" fmla="*/ 2 h 48"/>
                <a:gd name="T14" fmla="*/ 17 w 59"/>
                <a:gd name="T15" fmla="*/ 8 h 48"/>
                <a:gd name="T16" fmla="*/ 17 w 59"/>
                <a:gd name="T17" fmla="*/ 22 h 48"/>
                <a:gd name="T18" fmla="*/ 43 w 59"/>
                <a:gd name="T19" fmla="*/ 22 h 48"/>
                <a:gd name="T20" fmla="*/ 43 w 59"/>
                <a:gd name="T21" fmla="*/ 8 h 48"/>
                <a:gd name="T22" fmla="*/ 35 w 59"/>
                <a:gd name="T23" fmla="*/ 2 h 48"/>
                <a:gd name="T24" fmla="*/ 35 w 59"/>
                <a:gd name="T25" fmla="*/ 0 h 48"/>
                <a:gd name="T26" fmla="*/ 59 w 59"/>
                <a:gd name="T27" fmla="*/ 0 h 48"/>
                <a:gd name="T28" fmla="*/ 59 w 59"/>
                <a:gd name="T29" fmla="*/ 2 h 48"/>
                <a:gd name="T30" fmla="*/ 52 w 59"/>
                <a:gd name="T31" fmla="*/ 8 h 48"/>
                <a:gd name="T32" fmla="*/ 52 w 59"/>
                <a:gd name="T33" fmla="*/ 41 h 48"/>
                <a:gd name="T34" fmla="*/ 59 w 59"/>
                <a:gd name="T35" fmla="*/ 47 h 48"/>
                <a:gd name="T36" fmla="*/ 59 w 59"/>
                <a:gd name="T37" fmla="*/ 48 h 48"/>
                <a:gd name="T38" fmla="*/ 35 w 59"/>
                <a:gd name="T39" fmla="*/ 48 h 48"/>
                <a:gd name="T40" fmla="*/ 35 w 59"/>
                <a:gd name="T41" fmla="*/ 47 h 48"/>
                <a:gd name="T42" fmla="*/ 43 w 59"/>
                <a:gd name="T43" fmla="*/ 40 h 48"/>
                <a:gd name="T44" fmla="*/ 43 w 59"/>
                <a:gd name="T45" fmla="*/ 26 h 48"/>
                <a:gd name="T46" fmla="*/ 17 w 59"/>
                <a:gd name="T47" fmla="*/ 26 h 48"/>
                <a:gd name="T48" fmla="*/ 17 w 59"/>
                <a:gd name="T49" fmla="*/ 41 h 48"/>
                <a:gd name="T50" fmla="*/ 24 w 59"/>
                <a:gd name="T51" fmla="*/ 47 h 48"/>
                <a:gd name="T52" fmla="*/ 24 w 59"/>
                <a:gd name="T53" fmla="*/ 48 h 48"/>
                <a:gd name="T54" fmla="*/ 0 w 59"/>
                <a:gd name="T55" fmla="*/ 48 h 48"/>
                <a:gd name="T56" fmla="*/ 0 w 59"/>
                <a:gd name="T5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48">
                  <a:moveTo>
                    <a:pt x="0" y="47"/>
                  </a:moveTo>
                  <a:cubicBezTo>
                    <a:pt x="7" y="47"/>
                    <a:pt x="8" y="45"/>
                    <a:pt x="8" y="40"/>
                  </a:cubicBezTo>
                  <a:cubicBezTo>
                    <a:pt x="8" y="8"/>
                    <a:pt x="8" y="8"/>
                    <a:pt x="8" y="8"/>
                  </a:cubicBezTo>
                  <a:cubicBezTo>
                    <a:pt x="8" y="3"/>
                    <a:pt x="7" y="2"/>
                    <a:pt x="0" y="2"/>
                  </a:cubicBezTo>
                  <a:cubicBezTo>
                    <a:pt x="0" y="0"/>
                    <a:pt x="0" y="0"/>
                    <a:pt x="0" y="0"/>
                  </a:cubicBezTo>
                  <a:cubicBezTo>
                    <a:pt x="24" y="0"/>
                    <a:pt x="24" y="0"/>
                    <a:pt x="24" y="0"/>
                  </a:cubicBezTo>
                  <a:cubicBezTo>
                    <a:pt x="24" y="2"/>
                    <a:pt x="24" y="2"/>
                    <a:pt x="24" y="2"/>
                  </a:cubicBezTo>
                  <a:cubicBezTo>
                    <a:pt x="18" y="2"/>
                    <a:pt x="17" y="3"/>
                    <a:pt x="17" y="8"/>
                  </a:cubicBezTo>
                  <a:cubicBezTo>
                    <a:pt x="17" y="22"/>
                    <a:pt x="17" y="22"/>
                    <a:pt x="17" y="22"/>
                  </a:cubicBezTo>
                  <a:cubicBezTo>
                    <a:pt x="43" y="22"/>
                    <a:pt x="43" y="22"/>
                    <a:pt x="43" y="22"/>
                  </a:cubicBezTo>
                  <a:cubicBezTo>
                    <a:pt x="43" y="8"/>
                    <a:pt x="43" y="8"/>
                    <a:pt x="43" y="8"/>
                  </a:cubicBezTo>
                  <a:cubicBezTo>
                    <a:pt x="43" y="3"/>
                    <a:pt x="42" y="2"/>
                    <a:pt x="35" y="2"/>
                  </a:cubicBezTo>
                  <a:cubicBezTo>
                    <a:pt x="35" y="0"/>
                    <a:pt x="35" y="0"/>
                    <a:pt x="35" y="0"/>
                  </a:cubicBezTo>
                  <a:cubicBezTo>
                    <a:pt x="59" y="0"/>
                    <a:pt x="59" y="0"/>
                    <a:pt x="59" y="0"/>
                  </a:cubicBezTo>
                  <a:cubicBezTo>
                    <a:pt x="59" y="2"/>
                    <a:pt x="59" y="2"/>
                    <a:pt x="59" y="2"/>
                  </a:cubicBezTo>
                  <a:cubicBezTo>
                    <a:pt x="53" y="2"/>
                    <a:pt x="52" y="3"/>
                    <a:pt x="52" y="8"/>
                  </a:cubicBezTo>
                  <a:cubicBezTo>
                    <a:pt x="52" y="41"/>
                    <a:pt x="52" y="41"/>
                    <a:pt x="52" y="41"/>
                  </a:cubicBezTo>
                  <a:cubicBezTo>
                    <a:pt x="52" y="45"/>
                    <a:pt x="53" y="47"/>
                    <a:pt x="59" y="47"/>
                  </a:cubicBezTo>
                  <a:cubicBezTo>
                    <a:pt x="59" y="48"/>
                    <a:pt x="59" y="48"/>
                    <a:pt x="59" y="48"/>
                  </a:cubicBezTo>
                  <a:cubicBezTo>
                    <a:pt x="35" y="48"/>
                    <a:pt x="35" y="48"/>
                    <a:pt x="35" y="48"/>
                  </a:cubicBezTo>
                  <a:cubicBezTo>
                    <a:pt x="35" y="47"/>
                    <a:pt x="35" y="47"/>
                    <a:pt x="35" y="47"/>
                  </a:cubicBezTo>
                  <a:cubicBezTo>
                    <a:pt x="43" y="47"/>
                    <a:pt x="43" y="45"/>
                    <a:pt x="43" y="40"/>
                  </a:cubicBezTo>
                  <a:cubicBezTo>
                    <a:pt x="43" y="26"/>
                    <a:pt x="43" y="26"/>
                    <a:pt x="43" y="26"/>
                  </a:cubicBezTo>
                  <a:cubicBezTo>
                    <a:pt x="17" y="26"/>
                    <a:pt x="17" y="26"/>
                    <a:pt x="17" y="26"/>
                  </a:cubicBezTo>
                  <a:cubicBezTo>
                    <a:pt x="17" y="41"/>
                    <a:pt x="17" y="41"/>
                    <a:pt x="17" y="41"/>
                  </a:cubicBezTo>
                  <a:cubicBezTo>
                    <a:pt x="17" y="45"/>
                    <a:pt x="17" y="47"/>
                    <a:pt x="24" y="47"/>
                  </a:cubicBezTo>
                  <a:cubicBezTo>
                    <a:pt x="24" y="48"/>
                    <a:pt x="24" y="48"/>
                    <a:pt x="24" y="48"/>
                  </a:cubicBezTo>
                  <a:cubicBezTo>
                    <a:pt x="0" y="48"/>
                    <a:pt x="0" y="48"/>
                    <a:pt x="0" y="48"/>
                  </a:cubicBez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15"/>
            <p:cNvSpPr>
              <a:spLocks noEditPoints="1"/>
            </p:cNvSpPr>
            <p:nvPr/>
          </p:nvSpPr>
          <p:spPr bwMode="auto">
            <a:xfrm>
              <a:off x="5649913" y="4046538"/>
              <a:ext cx="258763" cy="204788"/>
            </a:xfrm>
            <a:custGeom>
              <a:avLst/>
              <a:gdLst>
                <a:gd name="T0" fmla="*/ 18 w 61"/>
                <a:gd name="T1" fmla="*/ 30 h 48"/>
                <a:gd name="T2" fmla="*/ 28 w 61"/>
                <a:gd name="T3" fmla="*/ 10 h 48"/>
                <a:gd name="T4" fmla="*/ 38 w 61"/>
                <a:gd name="T5" fmla="*/ 30 h 48"/>
                <a:gd name="T6" fmla="*/ 18 w 61"/>
                <a:gd name="T7" fmla="*/ 30 h 48"/>
                <a:gd name="T8" fmla="*/ 61 w 61"/>
                <a:gd name="T9" fmla="*/ 47 h 48"/>
                <a:gd name="T10" fmla="*/ 53 w 61"/>
                <a:gd name="T11" fmla="*/ 41 h 48"/>
                <a:gd name="T12" fmla="*/ 31 w 61"/>
                <a:gd name="T13" fmla="*/ 0 h 48"/>
                <a:gd name="T14" fmla="*/ 29 w 61"/>
                <a:gd name="T15" fmla="*/ 0 h 48"/>
                <a:gd name="T16" fmla="*/ 11 w 61"/>
                <a:gd name="T17" fmla="*/ 35 h 48"/>
                <a:gd name="T18" fmla="*/ 5 w 61"/>
                <a:gd name="T19" fmla="*/ 45 h 48"/>
                <a:gd name="T20" fmla="*/ 0 w 61"/>
                <a:gd name="T21" fmla="*/ 47 h 48"/>
                <a:gd name="T22" fmla="*/ 0 w 61"/>
                <a:gd name="T23" fmla="*/ 48 h 48"/>
                <a:gd name="T24" fmla="*/ 18 w 61"/>
                <a:gd name="T25" fmla="*/ 48 h 48"/>
                <a:gd name="T26" fmla="*/ 18 w 61"/>
                <a:gd name="T27" fmla="*/ 47 h 48"/>
                <a:gd name="T28" fmla="*/ 12 w 61"/>
                <a:gd name="T29" fmla="*/ 44 h 48"/>
                <a:gd name="T30" fmla="*/ 12 w 61"/>
                <a:gd name="T31" fmla="*/ 41 h 48"/>
                <a:gd name="T32" fmla="*/ 16 w 61"/>
                <a:gd name="T33" fmla="*/ 33 h 48"/>
                <a:gd name="T34" fmla="*/ 39 w 61"/>
                <a:gd name="T35" fmla="*/ 33 h 48"/>
                <a:gd name="T36" fmla="*/ 43 w 61"/>
                <a:gd name="T37" fmla="*/ 40 h 48"/>
                <a:gd name="T38" fmla="*/ 44 w 61"/>
                <a:gd name="T39" fmla="*/ 44 h 48"/>
                <a:gd name="T40" fmla="*/ 38 w 61"/>
                <a:gd name="T41" fmla="*/ 47 h 48"/>
                <a:gd name="T42" fmla="*/ 38 w 61"/>
                <a:gd name="T43" fmla="*/ 48 h 48"/>
                <a:gd name="T44" fmla="*/ 61 w 61"/>
                <a:gd name="T45" fmla="*/ 48 h 48"/>
                <a:gd name="T46" fmla="*/ 61 w 61"/>
                <a:gd name="T4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 h="48">
                  <a:moveTo>
                    <a:pt x="18" y="30"/>
                  </a:moveTo>
                  <a:cubicBezTo>
                    <a:pt x="28" y="10"/>
                    <a:pt x="28" y="10"/>
                    <a:pt x="28" y="10"/>
                  </a:cubicBezTo>
                  <a:cubicBezTo>
                    <a:pt x="38" y="30"/>
                    <a:pt x="38" y="30"/>
                    <a:pt x="38" y="30"/>
                  </a:cubicBezTo>
                  <a:lnTo>
                    <a:pt x="18" y="30"/>
                  </a:lnTo>
                  <a:close/>
                  <a:moveTo>
                    <a:pt x="61" y="47"/>
                  </a:moveTo>
                  <a:cubicBezTo>
                    <a:pt x="57" y="47"/>
                    <a:pt x="55" y="46"/>
                    <a:pt x="53" y="41"/>
                  </a:cubicBezTo>
                  <a:cubicBezTo>
                    <a:pt x="31" y="0"/>
                    <a:pt x="31" y="0"/>
                    <a:pt x="31" y="0"/>
                  </a:cubicBezTo>
                  <a:cubicBezTo>
                    <a:pt x="29" y="0"/>
                    <a:pt x="29" y="0"/>
                    <a:pt x="29" y="0"/>
                  </a:cubicBezTo>
                  <a:cubicBezTo>
                    <a:pt x="11" y="35"/>
                    <a:pt x="11" y="35"/>
                    <a:pt x="11" y="35"/>
                  </a:cubicBezTo>
                  <a:cubicBezTo>
                    <a:pt x="10" y="38"/>
                    <a:pt x="7" y="44"/>
                    <a:pt x="5" y="45"/>
                  </a:cubicBezTo>
                  <a:cubicBezTo>
                    <a:pt x="3" y="47"/>
                    <a:pt x="2" y="47"/>
                    <a:pt x="0" y="47"/>
                  </a:cubicBezTo>
                  <a:cubicBezTo>
                    <a:pt x="0" y="48"/>
                    <a:pt x="0" y="48"/>
                    <a:pt x="0" y="48"/>
                  </a:cubicBezTo>
                  <a:cubicBezTo>
                    <a:pt x="18" y="48"/>
                    <a:pt x="18" y="48"/>
                    <a:pt x="18" y="48"/>
                  </a:cubicBezTo>
                  <a:cubicBezTo>
                    <a:pt x="18" y="47"/>
                    <a:pt x="18" y="47"/>
                    <a:pt x="18" y="47"/>
                  </a:cubicBezTo>
                  <a:cubicBezTo>
                    <a:pt x="16" y="47"/>
                    <a:pt x="12" y="47"/>
                    <a:pt x="12" y="44"/>
                  </a:cubicBezTo>
                  <a:cubicBezTo>
                    <a:pt x="12" y="43"/>
                    <a:pt x="12" y="42"/>
                    <a:pt x="12" y="41"/>
                  </a:cubicBezTo>
                  <a:cubicBezTo>
                    <a:pt x="16" y="33"/>
                    <a:pt x="16" y="33"/>
                    <a:pt x="16" y="33"/>
                  </a:cubicBezTo>
                  <a:cubicBezTo>
                    <a:pt x="39" y="33"/>
                    <a:pt x="39" y="33"/>
                    <a:pt x="39" y="33"/>
                  </a:cubicBezTo>
                  <a:cubicBezTo>
                    <a:pt x="43" y="40"/>
                    <a:pt x="43" y="40"/>
                    <a:pt x="43" y="40"/>
                  </a:cubicBezTo>
                  <a:cubicBezTo>
                    <a:pt x="43" y="41"/>
                    <a:pt x="44" y="43"/>
                    <a:pt x="44" y="44"/>
                  </a:cubicBezTo>
                  <a:cubicBezTo>
                    <a:pt x="44" y="47"/>
                    <a:pt x="42" y="47"/>
                    <a:pt x="38" y="47"/>
                  </a:cubicBezTo>
                  <a:cubicBezTo>
                    <a:pt x="38" y="48"/>
                    <a:pt x="38" y="48"/>
                    <a:pt x="38" y="48"/>
                  </a:cubicBezTo>
                  <a:cubicBezTo>
                    <a:pt x="61" y="48"/>
                    <a:pt x="61" y="48"/>
                    <a:pt x="61" y="48"/>
                  </a:cubicBezTo>
                  <a:lnTo>
                    <a:pt x="61"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16"/>
            <p:cNvSpPr/>
            <p:nvPr/>
          </p:nvSpPr>
          <p:spPr bwMode="auto">
            <a:xfrm>
              <a:off x="5918200" y="4046538"/>
              <a:ext cx="254000" cy="207963"/>
            </a:xfrm>
            <a:custGeom>
              <a:avLst/>
              <a:gdLst>
                <a:gd name="T0" fmla="*/ 60 w 60"/>
                <a:gd name="T1" fmla="*/ 2 h 49"/>
                <a:gd name="T2" fmla="*/ 52 w 60"/>
                <a:gd name="T3" fmla="*/ 11 h 49"/>
                <a:gd name="T4" fmla="*/ 52 w 60"/>
                <a:gd name="T5" fmla="*/ 49 h 49"/>
                <a:gd name="T6" fmla="*/ 51 w 60"/>
                <a:gd name="T7" fmla="*/ 49 h 49"/>
                <a:gd name="T8" fmla="*/ 12 w 60"/>
                <a:gd name="T9" fmla="*/ 10 h 49"/>
                <a:gd name="T10" fmla="*/ 12 w 60"/>
                <a:gd name="T11" fmla="*/ 10 h 49"/>
                <a:gd name="T12" fmla="*/ 12 w 60"/>
                <a:gd name="T13" fmla="*/ 38 h 49"/>
                <a:gd name="T14" fmla="*/ 20 w 60"/>
                <a:gd name="T15" fmla="*/ 47 h 49"/>
                <a:gd name="T16" fmla="*/ 20 w 60"/>
                <a:gd name="T17" fmla="*/ 48 h 49"/>
                <a:gd name="T18" fmla="*/ 0 w 60"/>
                <a:gd name="T19" fmla="*/ 48 h 49"/>
                <a:gd name="T20" fmla="*/ 0 w 60"/>
                <a:gd name="T21" fmla="*/ 47 h 49"/>
                <a:gd name="T22" fmla="*/ 8 w 60"/>
                <a:gd name="T23" fmla="*/ 38 h 49"/>
                <a:gd name="T24" fmla="*/ 8 w 60"/>
                <a:gd name="T25" fmla="*/ 6 h 49"/>
                <a:gd name="T26" fmla="*/ 0 w 60"/>
                <a:gd name="T27" fmla="*/ 2 h 49"/>
                <a:gd name="T28" fmla="*/ 0 w 60"/>
                <a:gd name="T29" fmla="*/ 0 h 49"/>
                <a:gd name="T30" fmla="*/ 15 w 60"/>
                <a:gd name="T31" fmla="*/ 0 h 49"/>
                <a:gd name="T32" fmla="*/ 48 w 60"/>
                <a:gd name="T33" fmla="*/ 35 h 49"/>
                <a:gd name="T34" fmla="*/ 48 w 60"/>
                <a:gd name="T35" fmla="*/ 35 h 49"/>
                <a:gd name="T36" fmla="*/ 48 w 60"/>
                <a:gd name="T37" fmla="*/ 11 h 49"/>
                <a:gd name="T38" fmla="*/ 40 w 60"/>
                <a:gd name="T39" fmla="*/ 2 h 49"/>
                <a:gd name="T40" fmla="*/ 40 w 60"/>
                <a:gd name="T41" fmla="*/ 0 h 49"/>
                <a:gd name="T42" fmla="*/ 60 w 60"/>
                <a:gd name="T43" fmla="*/ 0 h 49"/>
                <a:gd name="T44" fmla="*/ 60 w 60"/>
                <a:gd name="T4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49">
                  <a:moveTo>
                    <a:pt x="60" y="2"/>
                  </a:moveTo>
                  <a:cubicBezTo>
                    <a:pt x="55" y="2"/>
                    <a:pt x="52" y="3"/>
                    <a:pt x="52" y="11"/>
                  </a:cubicBezTo>
                  <a:cubicBezTo>
                    <a:pt x="52" y="49"/>
                    <a:pt x="52" y="49"/>
                    <a:pt x="52" y="49"/>
                  </a:cubicBezTo>
                  <a:cubicBezTo>
                    <a:pt x="51" y="49"/>
                    <a:pt x="51" y="49"/>
                    <a:pt x="51" y="49"/>
                  </a:cubicBezTo>
                  <a:cubicBezTo>
                    <a:pt x="12" y="10"/>
                    <a:pt x="12" y="10"/>
                    <a:pt x="12" y="10"/>
                  </a:cubicBezTo>
                  <a:cubicBezTo>
                    <a:pt x="12" y="10"/>
                    <a:pt x="12" y="10"/>
                    <a:pt x="12" y="10"/>
                  </a:cubicBezTo>
                  <a:cubicBezTo>
                    <a:pt x="12" y="38"/>
                    <a:pt x="12" y="38"/>
                    <a:pt x="12" y="38"/>
                  </a:cubicBezTo>
                  <a:cubicBezTo>
                    <a:pt x="12" y="45"/>
                    <a:pt x="14" y="47"/>
                    <a:pt x="20" y="47"/>
                  </a:cubicBezTo>
                  <a:cubicBezTo>
                    <a:pt x="20" y="48"/>
                    <a:pt x="20" y="48"/>
                    <a:pt x="20" y="48"/>
                  </a:cubicBezTo>
                  <a:cubicBezTo>
                    <a:pt x="0" y="48"/>
                    <a:pt x="0" y="48"/>
                    <a:pt x="0" y="48"/>
                  </a:cubicBezTo>
                  <a:cubicBezTo>
                    <a:pt x="0" y="47"/>
                    <a:pt x="0" y="47"/>
                    <a:pt x="0" y="47"/>
                  </a:cubicBezTo>
                  <a:cubicBezTo>
                    <a:pt x="7" y="47"/>
                    <a:pt x="8" y="46"/>
                    <a:pt x="8" y="38"/>
                  </a:cubicBezTo>
                  <a:cubicBezTo>
                    <a:pt x="8" y="6"/>
                    <a:pt x="8" y="6"/>
                    <a:pt x="8" y="6"/>
                  </a:cubicBezTo>
                  <a:cubicBezTo>
                    <a:pt x="5" y="2"/>
                    <a:pt x="3" y="2"/>
                    <a:pt x="0" y="2"/>
                  </a:cubicBezTo>
                  <a:cubicBezTo>
                    <a:pt x="0" y="0"/>
                    <a:pt x="0" y="0"/>
                    <a:pt x="0" y="0"/>
                  </a:cubicBezTo>
                  <a:cubicBezTo>
                    <a:pt x="15" y="0"/>
                    <a:pt x="15" y="0"/>
                    <a:pt x="15" y="0"/>
                  </a:cubicBezTo>
                  <a:cubicBezTo>
                    <a:pt x="48" y="35"/>
                    <a:pt x="48" y="35"/>
                    <a:pt x="48" y="35"/>
                  </a:cubicBezTo>
                  <a:cubicBezTo>
                    <a:pt x="48" y="35"/>
                    <a:pt x="48" y="35"/>
                    <a:pt x="48" y="35"/>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17"/>
            <p:cNvSpPr>
              <a:spLocks noEditPoints="1"/>
            </p:cNvSpPr>
            <p:nvPr/>
          </p:nvSpPr>
          <p:spPr bwMode="auto">
            <a:xfrm>
              <a:off x="6184900" y="4046538"/>
              <a:ext cx="246063" cy="204788"/>
            </a:xfrm>
            <a:custGeom>
              <a:avLst/>
              <a:gdLst>
                <a:gd name="T0" fmla="*/ 17 w 58"/>
                <a:gd name="T1" fmla="*/ 6 h 48"/>
                <a:gd name="T2" fmla="*/ 21 w 58"/>
                <a:gd name="T3" fmla="*/ 3 h 48"/>
                <a:gd name="T4" fmla="*/ 41 w 58"/>
                <a:gd name="T5" fmla="*/ 8 h 48"/>
                <a:gd name="T6" fmla="*/ 49 w 58"/>
                <a:gd name="T7" fmla="*/ 25 h 48"/>
                <a:gd name="T8" fmla="*/ 22 w 58"/>
                <a:gd name="T9" fmla="*/ 46 h 48"/>
                <a:gd name="T10" fmla="*/ 17 w 58"/>
                <a:gd name="T11" fmla="*/ 43 h 48"/>
                <a:gd name="T12" fmla="*/ 17 w 58"/>
                <a:gd name="T13" fmla="*/ 6 h 48"/>
                <a:gd name="T14" fmla="*/ 0 w 58"/>
                <a:gd name="T15" fmla="*/ 48 h 48"/>
                <a:gd name="T16" fmla="*/ 25 w 58"/>
                <a:gd name="T17" fmla="*/ 48 h 48"/>
                <a:gd name="T18" fmla="*/ 58 w 58"/>
                <a:gd name="T19" fmla="*/ 25 h 48"/>
                <a:gd name="T20" fmla="*/ 23 w 58"/>
                <a:gd name="T21" fmla="*/ 0 h 48"/>
                <a:gd name="T22" fmla="*/ 0 w 58"/>
                <a:gd name="T23" fmla="*/ 0 h 48"/>
                <a:gd name="T24" fmla="*/ 0 w 58"/>
                <a:gd name="T25" fmla="*/ 2 h 48"/>
                <a:gd name="T26" fmla="*/ 8 w 58"/>
                <a:gd name="T27" fmla="*/ 8 h 48"/>
                <a:gd name="T28" fmla="*/ 8 w 58"/>
                <a:gd name="T29" fmla="*/ 41 h 48"/>
                <a:gd name="T30" fmla="*/ 0 w 58"/>
                <a:gd name="T31" fmla="*/ 47 h 48"/>
                <a:gd name="T32" fmla="*/ 0 w 58"/>
                <a:gd name="T3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 h="48">
                  <a:moveTo>
                    <a:pt x="17" y="6"/>
                  </a:moveTo>
                  <a:cubicBezTo>
                    <a:pt x="17" y="5"/>
                    <a:pt x="17" y="3"/>
                    <a:pt x="21" y="3"/>
                  </a:cubicBezTo>
                  <a:cubicBezTo>
                    <a:pt x="32" y="3"/>
                    <a:pt x="36" y="5"/>
                    <a:pt x="41" y="8"/>
                  </a:cubicBezTo>
                  <a:cubicBezTo>
                    <a:pt x="47" y="13"/>
                    <a:pt x="49" y="19"/>
                    <a:pt x="49" y="25"/>
                  </a:cubicBezTo>
                  <a:cubicBezTo>
                    <a:pt x="49" y="46"/>
                    <a:pt x="27" y="46"/>
                    <a:pt x="22" y="46"/>
                  </a:cubicBezTo>
                  <a:cubicBezTo>
                    <a:pt x="18" y="46"/>
                    <a:pt x="17" y="45"/>
                    <a:pt x="17" y="43"/>
                  </a:cubicBezTo>
                  <a:lnTo>
                    <a:pt x="17" y="6"/>
                  </a:lnTo>
                  <a:close/>
                  <a:moveTo>
                    <a:pt x="0" y="48"/>
                  </a:moveTo>
                  <a:cubicBezTo>
                    <a:pt x="25" y="48"/>
                    <a:pt x="25" y="48"/>
                    <a:pt x="25" y="48"/>
                  </a:cubicBezTo>
                  <a:cubicBezTo>
                    <a:pt x="51" y="48"/>
                    <a:pt x="58" y="34"/>
                    <a:pt x="58" y="25"/>
                  </a:cubicBezTo>
                  <a:cubicBezTo>
                    <a:pt x="58" y="8"/>
                    <a:pt x="44" y="0"/>
                    <a:pt x="23" y="0"/>
                  </a:cubicBezTo>
                  <a:cubicBezTo>
                    <a:pt x="0" y="0"/>
                    <a:pt x="0" y="0"/>
                    <a:pt x="0" y="0"/>
                  </a:cubicBezTo>
                  <a:cubicBezTo>
                    <a:pt x="0" y="2"/>
                    <a:pt x="0" y="2"/>
                    <a:pt x="0" y="2"/>
                  </a:cubicBezTo>
                  <a:cubicBezTo>
                    <a:pt x="7" y="2"/>
                    <a:pt x="8" y="3"/>
                    <a:pt x="8" y="8"/>
                  </a:cubicBezTo>
                  <a:cubicBezTo>
                    <a:pt x="8" y="41"/>
                    <a:pt x="8" y="41"/>
                    <a:pt x="8" y="41"/>
                  </a:cubicBezTo>
                  <a:cubicBezTo>
                    <a:pt x="8" y="46"/>
                    <a:pt x="7" y="47"/>
                    <a:pt x="0" y="47"/>
                  </a:cubicBezTo>
                  <a:lnTo>
                    <a:pt x="0"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18"/>
            <p:cNvSpPr>
              <a:spLocks noEditPoints="1"/>
            </p:cNvSpPr>
            <p:nvPr/>
          </p:nvSpPr>
          <p:spPr bwMode="auto">
            <a:xfrm>
              <a:off x="6456363" y="4041775"/>
              <a:ext cx="241300" cy="212725"/>
            </a:xfrm>
            <a:custGeom>
              <a:avLst/>
              <a:gdLst>
                <a:gd name="T0" fmla="*/ 29 w 57"/>
                <a:gd name="T1" fmla="*/ 48 h 50"/>
                <a:gd name="T2" fmla="*/ 10 w 57"/>
                <a:gd name="T3" fmla="*/ 25 h 50"/>
                <a:gd name="T4" fmla="*/ 29 w 57"/>
                <a:gd name="T5" fmla="*/ 3 h 50"/>
                <a:gd name="T6" fmla="*/ 47 w 57"/>
                <a:gd name="T7" fmla="*/ 25 h 50"/>
                <a:gd name="T8" fmla="*/ 29 w 57"/>
                <a:gd name="T9" fmla="*/ 48 h 50"/>
                <a:gd name="T10" fmla="*/ 29 w 57"/>
                <a:gd name="T11" fmla="*/ 50 h 50"/>
                <a:gd name="T12" fmla="*/ 57 w 57"/>
                <a:gd name="T13" fmla="*/ 26 h 50"/>
                <a:gd name="T14" fmla="*/ 29 w 57"/>
                <a:gd name="T15" fmla="*/ 0 h 50"/>
                <a:gd name="T16" fmla="*/ 0 w 57"/>
                <a:gd name="T17" fmla="*/ 26 h 50"/>
                <a:gd name="T18" fmla="*/ 29 w 57"/>
                <a:gd name="T19"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50">
                  <a:moveTo>
                    <a:pt x="29" y="48"/>
                  </a:moveTo>
                  <a:cubicBezTo>
                    <a:pt x="19" y="48"/>
                    <a:pt x="10" y="41"/>
                    <a:pt x="10" y="25"/>
                  </a:cubicBezTo>
                  <a:cubicBezTo>
                    <a:pt x="10" y="9"/>
                    <a:pt x="20" y="3"/>
                    <a:pt x="29" y="3"/>
                  </a:cubicBezTo>
                  <a:cubicBezTo>
                    <a:pt x="38" y="3"/>
                    <a:pt x="47" y="9"/>
                    <a:pt x="47" y="25"/>
                  </a:cubicBezTo>
                  <a:cubicBezTo>
                    <a:pt x="47" y="41"/>
                    <a:pt x="38" y="48"/>
                    <a:pt x="29" y="48"/>
                  </a:cubicBezTo>
                  <a:close/>
                  <a:moveTo>
                    <a:pt x="29" y="50"/>
                  </a:moveTo>
                  <a:cubicBezTo>
                    <a:pt x="44" y="50"/>
                    <a:pt x="57" y="41"/>
                    <a:pt x="57" y="26"/>
                  </a:cubicBezTo>
                  <a:cubicBezTo>
                    <a:pt x="57" y="9"/>
                    <a:pt x="43" y="0"/>
                    <a:pt x="29" y="0"/>
                  </a:cubicBezTo>
                  <a:cubicBezTo>
                    <a:pt x="14" y="0"/>
                    <a:pt x="0" y="9"/>
                    <a:pt x="0" y="26"/>
                  </a:cubicBezTo>
                  <a:cubicBezTo>
                    <a:pt x="0" y="41"/>
                    <a:pt x="13" y="50"/>
                    <a:pt x="2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19"/>
            <p:cNvSpPr/>
            <p:nvPr/>
          </p:nvSpPr>
          <p:spPr bwMode="auto">
            <a:xfrm>
              <a:off x="6715125" y="4046538"/>
              <a:ext cx="254000" cy="207963"/>
            </a:xfrm>
            <a:custGeom>
              <a:avLst/>
              <a:gdLst>
                <a:gd name="T0" fmla="*/ 60 w 60"/>
                <a:gd name="T1" fmla="*/ 2 h 49"/>
                <a:gd name="T2" fmla="*/ 52 w 60"/>
                <a:gd name="T3" fmla="*/ 11 h 49"/>
                <a:gd name="T4" fmla="*/ 52 w 60"/>
                <a:gd name="T5" fmla="*/ 49 h 49"/>
                <a:gd name="T6" fmla="*/ 51 w 60"/>
                <a:gd name="T7" fmla="*/ 49 h 49"/>
                <a:gd name="T8" fmla="*/ 13 w 60"/>
                <a:gd name="T9" fmla="*/ 10 h 49"/>
                <a:gd name="T10" fmla="*/ 12 w 60"/>
                <a:gd name="T11" fmla="*/ 10 h 49"/>
                <a:gd name="T12" fmla="*/ 12 w 60"/>
                <a:gd name="T13" fmla="*/ 38 h 49"/>
                <a:gd name="T14" fmla="*/ 21 w 60"/>
                <a:gd name="T15" fmla="*/ 47 h 49"/>
                <a:gd name="T16" fmla="*/ 21 w 60"/>
                <a:gd name="T17" fmla="*/ 48 h 49"/>
                <a:gd name="T18" fmla="*/ 0 w 60"/>
                <a:gd name="T19" fmla="*/ 48 h 49"/>
                <a:gd name="T20" fmla="*/ 0 w 60"/>
                <a:gd name="T21" fmla="*/ 47 h 49"/>
                <a:gd name="T22" fmla="*/ 9 w 60"/>
                <a:gd name="T23" fmla="*/ 38 h 49"/>
                <a:gd name="T24" fmla="*/ 9 w 60"/>
                <a:gd name="T25" fmla="*/ 6 h 49"/>
                <a:gd name="T26" fmla="*/ 0 w 60"/>
                <a:gd name="T27" fmla="*/ 2 h 49"/>
                <a:gd name="T28" fmla="*/ 0 w 60"/>
                <a:gd name="T29" fmla="*/ 0 h 49"/>
                <a:gd name="T30" fmla="*/ 15 w 60"/>
                <a:gd name="T31" fmla="*/ 0 h 49"/>
                <a:gd name="T32" fmla="*/ 48 w 60"/>
                <a:gd name="T33" fmla="*/ 35 h 49"/>
                <a:gd name="T34" fmla="*/ 48 w 60"/>
                <a:gd name="T35" fmla="*/ 35 h 49"/>
                <a:gd name="T36" fmla="*/ 48 w 60"/>
                <a:gd name="T37" fmla="*/ 11 h 49"/>
                <a:gd name="T38" fmla="*/ 40 w 60"/>
                <a:gd name="T39" fmla="*/ 2 h 49"/>
                <a:gd name="T40" fmla="*/ 40 w 60"/>
                <a:gd name="T41" fmla="*/ 0 h 49"/>
                <a:gd name="T42" fmla="*/ 60 w 60"/>
                <a:gd name="T43" fmla="*/ 0 h 49"/>
                <a:gd name="T44" fmla="*/ 60 w 60"/>
                <a:gd name="T4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49">
                  <a:moveTo>
                    <a:pt x="60" y="2"/>
                  </a:moveTo>
                  <a:cubicBezTo>
                    <a:pt x="55" y="2"/>
                    <a:pt x="52" y="3"/>
                    <a:pt x="52" y="11"/>
                  </a:cubicBezTo>
                  <a:cubicBezTo>
                    <a:pt x="52" y="49"/>
                    <a:pt x="52" y="49"/>
                    <a:pt x="52" y="49"/>
                  </a:cubicBezTo>
                  <a:cubicBezTo>
                    <a:pt x="51" y="49"/>
                    <a:pt x="51" y="49"/>
                    <a:pt x="51" y="49"/>
                  </a:cubicBezTo>
                  <a:cubicBezTo>
                    <a:pt x="13" y="10"/>
                    <a:pt x="13" y="10"/>
                    <a:pt x="13" y="10"/>
                  </a:cubicBezTo>
                  <a:cubicBezTo>
                    <a:pt x="12" y="10"/>
                    <a:pt x="12" y="10"/>
                    <a:pt x="12" y="10"/>
                  </a:cubicBezTo>
                  <a:cubicBezTo>
                    <a:pt x="12" y="38"/>
                    <a:pt x="12" y="38"/>
                    <a:pt x="12" y="38"/>
                  </a:cubicBezTo>
                  <a:cubicBezTo>
                    <a:pt x="12" y="45"/>
                    <a:pt x="14" y="47"/>
                    <a:pt x="21" y="47"/>
                  </a:cubicBezTo>
                  <a:cubicBezTo>
                    <a:pt x="21" y="48"/>
                    <a:pt x="21" y="48"/>
                    <a:pt x="21" y="48"/>
                  </a:cubicBezTo>
                  <a:cubicBezTo>
                    <a:pt x="0" y="48"/>
                    <a:pt x="0" y="48"/>
                    <a:pt x="0" y="48"/>
                  </a:cubicBezTo>
                  <a:cubicBezTo>
                    <a:pt x="0" y="47"/>
                    <a:pt x="0" y="47"/>
                    <a:pt x="0" y="47"/>
                  </a:cubicBezTo>
                  <a:cubicBezTo>
                    <a:pt x="7" y="47"/>
                    <a:pt x="9" y="46"/>
                    <a:pt x="9" y="38"/>
                  </a:cubicBezTo>
                  <a:cubicBezTo>
                    <a:pt x="9" y="6"/>
                    <a:pt x="9" y="6"/>
                    <a:pt x="9" y="6"/>
                  </a:cubicBezTo>
                  <a:cubicBezTo>
                    <a:pt x="5" y="2"/>
                    <a:pt x="4" y="2"/>
                    <a:pt x="0" y="2"/>
                  </a:cubicBezTo>
                  <a:cubicBezTo>
                    <a:pt x="0" y="0"/>
                    <a:pt x="0" y="0"/>
                    <a:pt x="0" y="0"/>
                  </a:cubicBezTo>
                  <a:cubicBezTo>
                    <a:pt x="15" y="0"/>
                    <a:pt x="15" y="0"/>
                    <a:pt x="15" y="0"/>
                  </a:cubicBezTo>
                  <a:cubicBezTo>
                    <a:pt x="48" y="35"/>
                    <a:pt x="48" y="35"/>
                    <a:pt x="48" y="35"/>
                  </a:cubicBezTo>
                  <a:cubicBezTo>
                    <a:pt x="48" y="35"/>
                    <a:pt x="48" y="35"/>
                    <a:pt x="48" y="35"/>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20"/>
            <p:cNvSpPr/>
            <p:nvPr/>
          </p:nvSpPr>
          <p:spPr bwMode="auto">
            <a:xfrm>
              <a:off x="6991350" y="4041775"/>
              <a:ext cx="246063" cy="212725"/>
            </a:xfrm>
            <a:custGeom>
              <a:avLst/>
              <a:gdLst>
                <a:gd name="T0" fmla="*/ 58 w 58"/>
                <a:gd name="T1" fmla="*/ 25 h 50"/>
                <a:gd name="T2" fmla="*/ 52 w 58"/>
                <a:gd name="T3" fmla="*/ 31 h 50"/>
                <a:gd name="T4" fmla="*/ 52 w 58"/>
                <a:gd name="T5" fmla="*/ 45 h 50"/>
                <a:gd name="T6" fmla="*/ 31 w 58"/>
                <a:gd name="T7" fmla="*/ 50 h 50"/>
                <a:gd name="T8" fmla="*/ 7 w 58"/>
                <a:gd name="T9" fmla="*/ 43 h 50"/>
                <a:gd name="T10" fmla="*/ 0 w 58"/>
                <a:gd name="T11" fmla="*/ 25 h 50"/>
                <a:gd name="T12" fmla="*/ 29 w 58"/>
                <a:gd name="T13" fmla="*/ 0 h 50"/>
                <a:gd name="T14" fmla="*/ 45 w 58"/>
                <a:gd name="T15" fmla="*/ 3 h 50"/>
                <a:gd name="T16" fmla="*/ 49 w 58"/>
                <a:gd name="T17" fmla="*/ 0 h 50"/>
                <a:gd name="T18" fmla="*/ 51 w 58"/>
                <a:gd name="T19" fmla="*/ 0 h 50"/>
                <a:gd name="T20" fmla="*/ 52 w 58"/>
                <a:gd name="T21" fmla="*/ 16 h 50"/>
                <a:gd name="T22" fmla="*/ 50 w 58"/>
                <a:gd name="T23" fmla="*/ 16 h 50"/>
                <a:gd name="T24" fmla="*/ 31 w 58"/>
                <a:gd name="T25" fmla="*/ 3 h 50"/>
                <a:gd name="T26" fmla="*/ 9 w 58"/>
                <a:gd name="T27" fmla="*/ 26 h 50"/>
                <a:gd name="T28" fmla="*/ 32 w 58"/>
                <a:gd name="T29" fmla="*/ 48 h 50"/>
                <a:gd name="T30" fmla="*/ 44 w 58"/>
                <a:gd name="T31" fmla="*/ 43 h 50"/>
                <a:gd name="T32" fmla="*/ 44 w 58"/>
                <a:gd name="T33" fmla="*/ 32 h 50"/>
                <a:gd name="T34" fmla="*/ 36 w 58"/>
                <a:gd name="T35" fmla="*/ 25 h 50"/>
                <a:gd name="T36" fmla="*/ 36 w 58"/>
                <a:gd name="T37" fmla="*/ 24 h 50"/>
                <a:gd name="T38" fmla="*/ 58 w 58"/>
                <a:gd name="T39" fmla="*/ 24 h 50"/>
                <a:gd name="T40" fmla="*/ 58 w 58"/>
                <a:gd name="T41"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 h="50">
                  <a:moveTo>
                    <a:pt x="58" y="25"/>
                  </a:moveTo>
                  <a:cubicBezTo>
                    <a:pt x="55" y="25"/>
                    <a:pt x="52" y="26"/>
                    <a:pt x="52" y="31"/>
                  </a:cubicBezTo>
                  <a:cubicBezTo>
                    <a:pt x="52" y="45"/>
                    <a:pt x="52" y="45"/>
                    <a:pt x="52" y="45"/>
                  </a:cubicBezTo>
                  <a:cubicBezTo>
                    <a:pt x="52" y="46"/>
                    <a:pt x="41" y="50"/>
                    <a:pt x="31" y="50"/>
                  </a:cubicBezTo>
                  <a:cubicBezTo>
                    <a:pt x="23" y="50"/>
                    <a:pt x="13" y="48"/>
                    <a:pt x="7" y="43"/>
                  </a:cubicBezTo>
                  <a:cubicBezTo>
                    <a:pt x="2" y="38"/>
                    <a:pt x="0" y="34"/>
                    <a:pt x="0" y="25"/>
                  </a:cubicBezTo>
                  <a:cubicBezTo>
                    <a:pt x="0" y="13"/>
                    <a:pt x="11" y="0"/>
                    <a:pt x="29" y="0"/>
                  </a:cubicBezTo>
                  <a:cubicBezTo>
                    <a:pt x="38" y="0"/>
                    <a:pt x="42" y="3"/>
                    <a:pt x="45" y="3"/>
                  </a:cubicBezTo>
                  <a:cubicBezTo>
                    <a:pt x="46" y="3"/>
                    <a:pt x="48" y="2"/>
                    <a:pt x="49" y="0"/>
                  </a:cubicBezTo>
                  <a:cubicBezTo>
                    <a:pt x="51" y="0"/>
                    <a:pt x="51" y="0"/>
                    <a:pt x="51" y="0"/>
                  </a:cubicBezTo>
                  <a:cubicBezTo>
                    <a:pt x="52" y="16"/>
                    <a:pt x="52" y="16"/>
                    <a:pt x="52" y="16"/>
                  </a:cubicBezTo>
                  <a:cubicBezTo>
                    <a:pt x="50" y="16"/>
                    <a:pt x="50" y="16"/>
                    <a:pt x="50" y="16"/>
                  </a:cubicBezTo>
                  <a:cubicBezTo>
                    <a:pt x="47" y="11"/>
                    <a:pt x="43" y="3"/>
                    <a:pt x="31" y="3"/>
                  </a:cubicBezTo>
                  <a:cubicBezTo>
                    <a:pt x="22" y="3"/>
                    <a:pt x="9" y="8"/>
                    <a:pt x="9" y="26"/>
                  </a:cubicBezTo>
                  <a:cubicBezTo>
                    <a:pt x="9" y="39"/>
                    <a:pt x="19" y="48"/>
                    <a:pt x="32" y="48"/>
                  </a:cubicBezTo>
                  <a:cubicBezTo>
                    <a:pt x="38" y="48"/>
                    <a:pt x="44" y="46"/>
                    <a:pt x="44" y="43"/>
                  </a:cubicBezTo>
                  <a:cubicBezTo>
                    <a:pt x="44" y="32"/>
                    <a:pt x="44" y="32"/>
                    <a:pt x="44" y="32"/>
                  </a:cubicBezTo>
                  <a:cubicBezTo>
                    <a:pt x="44" y="26"/>
                    <a:pt x="42" y="25"/>
                    <a:pt x="36" y="25"/>
                  </a:cubicBezTo>
                  <a:cubicBezTo>
                    <a:pt x="36" y="24"/>
                    <a:pt x="36" y="24"/>
                    <a:pt x="36" y="24"/>
                  </a:cubicBezTo>
                  <a:cubicBezTo>
                    <a:pt x="58" y="24"/>
                    <a:pt x="58" y="24"/>
                    <a:pt x="58" y="24"/>
                  </a:cubicBezTo>
                  <a:lnTo>
                    <a:pt x="5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21"/>
            <p:cNvSpPr/>
            <p:nvPr/>
          </p:nvSpPr>
          <p:spPr bwMode="auto">
            <a:xfrm>
              <a:off x="7339013" y="4046538"/>
              <a:ext cx="254000" cy="207963"/>
            </a:xfrm>
            <a:custGeom>
              <a:avLst/>
              <a:gdLst>
                <a:gd name="T0" fmla="*/ 60 w 60"/>
                <a:gd name="T1" fmla="*/ 2 h 49"/>
                <a:gd name="T2" fmla="*/ 52 w 60"/>
                <a:gd name="T3" fmla="*/ 11 h 49"/>
                <a:gd name="T4" fmla="*/ 52 w 60"/>
                <a:gd name="T5" fmla="*/ 30 h 49"/>
                <a:gd name="T6" fmla="*/ 30 w 60"/>
                <a:gd name="T7" fmla="*/ 49 h 49"/>
                <a:gd name="T8" fmla="*/ 8 w 60"/>
                <a:gd name="T9" fmla="*/ 31 h 49"/>
                <a:gd name="T10" fmla="*/ 8 w 60"/>
                <a:gd name="T11" fmla="*/ 8 h 49"/>
                <a:gd name="T12" fmla="*/ 0 w 60"/>
                <a:gd name="T13" fmla="*/ 2 h 49"/>
                <a:gd name="T14" fmla="*/ 0 w 60"/>
                <a:gd name="T15" fmla="*/ 0 h 49"/>
                <a:gd name="T16" fmla="*/ 25 w 60"/>
                <a:gd name="T17" fmla="*/ 0 h 49"/>
                <a:gd name="T18" fmla="*/ 25 w 60"/>
                <a:gd name="T19" fmla="*/ 2 h 49"/>
                <a:gd name="T20" fmla="*/ 17 w 60"/>
                <a:gd name="T21" fmla="*/ 8 h 49"/>
                <a:gd name="T22" fmla="*/ 17 w 60"/>
                <a:gd name="T23" fmla="*/ 32 h 49"/>
                <a:gd name="T24" fmla="*/ 32 w 60"/>
                <a:gd name="T25" fmla="*/ 46 h 49"/>
                <a:gd name="T26" fmla="*/ 46 w 60"/>
                <a:gd name="T27" fmla="*/ 41 h 49"/>
                <a:gd name="T28" fmla="*/ 48 w 60"/>
                <a:gd name="T29" fmla="*/ 31 h 49"/>
                <a:gd name="T30" fmla="*/ 48 w 60"/>
                <a:gd name="T31" fmla="*/ 11 h 49"/>
                <a:gd name="T32" fmla="*/ 40 w 60"/>
                <a:gd name="T33" fmla="*/ 2 h 49"/>
                <a:gd name="T34" fmla="*/ 40 w 60"/>
                <a:gd name="T35" fmla="*/ 0 h 49"/>
                <a:gd name="T36" fmla="*/ 60 w 60"/>
                <a:gd name="T37" fmla="*/ 0 h 49"/>
                <a:gd name="T38" fmla="*/ 60 w 60"/>
                <a:gd name="T3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49">
                  <a:moveTo>
                    <a:pt x="60" y="2"/>
                  </a:moveTo>
                  <a:cubicBezTo>
                    <a:pt x="54" y="2"/>
                    <a:pt x="52" y="4"/>
                    <a:pt x="52" y="11"/>
                  </a:cubicBezTo>
                  <a:cubicBezTo>
                    <a:pt x="52" y="30"/>
                    <a:pt x="52" y="30"/>
                    <a:pt x="52" y="30"/>
                  </a:cubicBezTo>
                  <a:cubicBezTo>
                    <a:pt x="52" y="36"/>
                    <a:pt x="52" y="49"/>
                    <a:pt x="30" y="49"/>
                  </a:cubicBezTo>
                  <a:cubicBezTo>
                    <a:pt x="8" y="49"/>
                    <a:pt x="8" y="35"/>
                    <a:pt x="8" y="31"/>
                  </a:cubicBezTo>
                  <a:cubicBezTo>
                    <a:pt x="8" y="8"/>
                    <a:pt x="8" y="8"/>
                    <a:pt x="8" y="8"/>
                  </a:cubicBezTo>
                  <a:cubicBezTo>
                    <a:pt x="8" y="3"/>
                    <a:pt x="7" y="2"/>
                    <a:pt x="0" y="2"/>
                  </a:cubicBezTo>
                  <a:cubicBezTo>
                    <a:pt x="0" y="0"/>
                    <a:pt x="0" y="0"/>
                    <a:pt x="0" y="0"/>
                  </a:cubicBezTo>
                  <a:cubicBezTo>
                    <a:pt x="25" y="0"/>
                    <a:pt x="25" y="0"/>
                    <a:pt x="25" y="0"/>
                  </a:cubicBezTo>
                  <a:cubicBezTo>
                    <a:pt x="25" y="2"/>
                    <a:pt x="25" y="2"/>
                    <a:pt x="25" y="2"/>
                  </a:cubicBezTo>
                  <a:cubicBezTo>
                    <a:pt x="18" y="2"/>
                    <a:pt x="17" y="3"/>
                    <a:pt x="17" y="8"/>
                  </a:cubicBezTo>
                  <a:cubicBezTo>
                    <a:pt x="17" y="32"/>
                    <a:pt x="17" y="32"/>
                    <a:pt x="17" y="32"/>
                  </a:cubicBezTo>
                  <a:cubicBezTo>
                    <a:pt x="17" y="36"/>
                    <a:pt x="17" y="46"/>
                    <a:pt x="32" y="46"/>
                  </a:cubicBezTo>
                  <a:cubicBezTo>
                    <a:pt x="39" y="46"/>
                    <a:pt x="44" y="44"/>
                    <a:pt x="46" y="41"/>
                  </a:cubicBezTo>
                  <a:cubicBezTo>
                    <a:pt x="48" y="39"/>
                    <a:pt x="48" y="37"/>
                    <a:pt x="48" y="31"/>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22"/>
            <p:cNvSpPr/>
            <p:nvPr/>
          </p:nvSpPr>
          <p:spPr bwMode="auto">
            <a:xfrm>
              <a:off x="7605713" y="4046538"/>
              <a:ext cx="254000" cy="207963"/>
            </a:xfrm>
            <a:custGeom>
              <a:avLst/>
              <a:gdLst>
                <a:gd name="T0" fmla="*/ 60 w 60"/>
                <a:gd name="T1" fmla="*/ 2 h 49"/>
                <a:gd name="T2" fmla="*/ 52 w 60"/>
                <a:gd name="T3" fmla="*/ 11 h 49"/>
                <a:gd name="T4" fmla="*/ 52 w 60"/>
                <a:gd name="T5" fmla="*/ 49 h 49"/>
                <a:gd name="T6" fmla="*/ 51 w 60"/>
                <a:gd name="T7" fmla="*/ 49 h 49"/>
                <a:gd name="T8" fmla="*/ 12 w 60"/>
                <a:gd name="T9" fmla="*/ 10 h 49"/>
                <a:gd name="T10" fmla="*/ 12 w 60"/>
                <a:gd name="T11" fmla="*/ 10 h 49"/>
                <a:gd name="T12" fmla="*/ 12 w 60"/>
                <a:gd name="T13" fmla="*/ 38 h 49"/>
                <a:gd name="T14" fmla="*/ 20 w 60"/>
                <a:gd name="T15" fmla="*/ 47 h 49"/>
                <a:gd name="T16" fmla="*/ 20 w 60"/>
                <a:gd name="T17" fmla="*/ 48 h 49"/>
                <a:gd name="T18" fmla="*/ 0 w 60"/>
                <a:gd name="T19" fmla="*/ 48 h 49"/>
                <a:gd name="T20" fmla="*/ 0 w 60"/>
                <a:gd name="T21" fmla="*/ 47 h 49"/>
                <a:gd name="T22" fmla="*/ 8 w 60"/>
                <a:gd name="T23" fmla="*/ 38 h 49"/>
                <a:gd name="T24" fmla="*/ 8 w 60"/>
                <a:gd name="T25" fmla="*/ 6 h 49"/>
                <a:gd name="T26" fmla="*/ 0 w 60"/>
                <a:gd name="T27" fmla="*/ 2 h 49"/>
                <a:gd name="T28" fmla="*/ 0 w 60"/>
                <a:gd name="T29" fmla="*/ 0 h 49"/>
                <a:gd name="T30" fmla="*/ 15 w 60"/>
                <a:gd name="T31" fmla="*/ 0 h 49"/>
                <a:gd name="T32" fmla="*/ 48 w 60"/>
                <a:gd name="T33" fmla="*/ 35 h 49"/>
                <a:gd name="T34" fmla="*/ 48 w 60"/>
                <a:gd name="T35" fmla="*/ 35 h 49"/>
                <a:gd name="T36" fmla="*/ 48 w 60"/>
                <a:gd name="T37" fmla="*/ 11 h 49"/>
                <a:gd name="T38" fmla="*/ 40 w 60"/>
                <a:gd name="T39" fmla="*/ 2 h 49"/>
                <a:gd name="T40" fmla="*/ 40 w 60"/>
                <a:gd name="T41" fmla="*/ 0 h 49"/>
                <a:gd name="T42" fmla="*/ 60 w 60"/>
                <a:gd name="T43" fmla="*/ 0 h 49"/>
                <a:gd name="T44" fmla="*/ 60 w 60"/>
                <a:gd name="T4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49">
                  <a:moveTo>
                    <a:pt x="60" y="2"/>
                  </a:moveTo>
                  <a:cubicBezTo>
                    <a:pt x="55" y="2"/>
                    <a:pt x="52" y="3"/>
                    <a:pt x="52" y="11"/>
                  </a:cubicBezTo>
                  <a:cubicBezTo>
                    <a:pt x="52" y="49"/>
                    <a:pt x="52" y="49"/>
                    <a:pt x="52" y="49"/>
                  </a:cubicBezTo>
                  <a:cubicBezTo>
                    <a:pt x="51" y="49"/>
                    <a:pt x="51" y="49"/>
                    <a:pt x="51" y="49"/>
                  </a:cubicBezTo>
                  <a:cubicBezTo>
                    <a:pt x="12" y="10"/>
                    <a:pt x="12" y="10"/>
                    <a:pt x="12" y="10"/>
                  </a:cubicBezTo>
                  <a:cubicBezTo>
                    <a:pt x="12" y="10"/>
                    <a:pt x="12" y="10"/>
                    <a:pt x="12" y="10"/>
                  </a:cubicBezTo>
                  <a:cubicBezTo>
                    <a:pt x="12" y="38"/>
                    <a:pt x="12" y="38"/>
                    <a:pt x="12" y="38"/>
                  </a:cubicBezTo>
                  <a:cubicBezTo>
                    <a:pt x="12" y="45"/>
                    <a:pt x="14" y="47"/>
                    <a:pt x="20" y="47"/>
                  </a:cubicBezTo>
                  <a:cubicBezTo>
                    <a:pt x="20" y="48"/>
                    <a:pt x="20" y="48"/>
                    <a:pt x="20" y="48"/>
                  </a:cubicBezTo>
                  <a:cubicBezTo>
                    <a:pt x="0" y="48"/>
                    <a:pt x="0" y="48"/>
                    <a:pt x="0" y="48"/>
                  </a:cubicBezTo>
                  <a:cubicBezTo>
                    <a:pt x="0" y="47"/>
                    <a:pt x="0" y="47"/>
                    <a:pt x="0" y="47"/>
                  </a:cubicBezTo>
                  <a:cubicBezTo>
                    <a:pt x="7" y="47"/>
                    <a:pt x="8" y="46"/>
                    <a:pt x="8" y="38"/>
                  </a:cubicBezTo>
                  <a:cubicBezTo>
                    <a:pt x="8" y="6"/>
                    <a:pt x="8" y="6"/>
                    <a:pt x="8" y="6"/>
                  </a:cubicBezTo>
                  <a:cubicBezTo>
                    <a:pt x="5" y="2"/>
                    <a:pt x="3" y="2"/>
                    <a:pt x="0" y="2"/>
                  </a:cubicBezTo>
                  <a:cubicBezTo>
                    <a:pt x="0" y="0"/>
                    <a:pt x="0" y="0"/>
                    <a:pt x="0" y="0"/>
                  </a:cubicBezTo>
                  <a:cubicBezTo>
                    <a:pt x="15" y="0"/>
                    <a:pt x="15" y="0"/>
                    <a:pt x="15" y="0"/>
                  </a:cubicBezTo>
                  <a:cubicBezTo>
                    <a:pt x="48" y="35"/>
                    <a:pt x="48" y="35"/>
                    <a:pt x="48" y="35"/>
                  </a:cubicBezTo>
                  <a:cubicBezTo>
                    <a:pt x="48" y="35"/>
                    <a:pt x="48" y="35"/>
                    <a:pt x="48" y="35"/>
                  </a:cubicBezTo>
                  <a:cubicBezTo>
                    <a:pt x="48" y="11"/>
                    <a:pt x="48" y="11"/>
                    <a:pt x="48" y="11"/>
                  </a:cubicBezTo>
                  <a:cubicBezTo>
                    <a:pt x="48" y="3"/>
                    <a:pt x="46" y="2"/>
                    <a:pt x="40" y="2"/>
                  </a:cubicBezTo>
                  <a:cubicBezTo>
                    <a:pt x="40" y="0"/>
                    <a:pt x="40" y="0"/>
                    <a:pt x="40" y="0"/>
                  </a:cubicBezTo>
                  <a:cubicBezTo>
                    <a:pt x="60" y="0"/>
                    <a:pt x="60" y="0"/>
                    <a:pt x="60" y="0"/>
                  </a:cubicBezTo>
                  <a:lnTo>
                    <a:pt x="6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23"/>
            <p:cNvSpPr/>
            <p:nvPr/>
          </p:nvSpPr>
          <p:spPr bwMode="auto">
            <a:xfrm>
              <a:off x="7872413" y="4046538"/>
              <a:ext cx="111125" cy="204788"/>
            </a:xfrm>
            <a:custGeom>
              <a:avLst/>
              <a:gdLst>
                <a:gd name="T0" fmla="*/ 0 w 26"/>
                <a:gd name="T1" fmla="*/ 47 h 48"/>
                <a:gd name="T2" fmla="*/ 9 w 26"/>
                <a:gd name="T3" fmla="*/ 41 h 48"/>
                <a:gd name="T4" fmla="*/ 9 w 26"/>
                <a:gd name="T5" fmla="*/ 8 h 48"/>
                <a:gd name="T6" fmla="*/ 0 w 26"/>
                <a:gd name="T7" fmla="*/ 2 h 48"/>
                <a:gd name="T8" fmla="*/ 0 w 26"/>
                <a:gd name="T9" fmla="*/ 0 h 48"/>
                <a:gd name="T10" fmla="*/ 26 w 26"/>
                <a:gd name="T11" fmla="*/ 0 h 48"/>
                <a:gd name="T12" fmla="*/ 26 w 26"/>
                <a:gd name="T13" fmla="*/ 2 h 48"/>
                <a:gd name="T14" fmla="*/ 18 w 26"/>
                <a:gd name="T15" fmla="*/ 8 h 48"/>
                <a:gd name="T16" fmla="*/ 18 w 26"/>
                <a:gd name="T17" fmla="*/ 41 h 48"/>
                <a:gd name="T18" fmla="*/ 26 w 26"/>
                <a:gd name="T19" fmla="*/ 47 h 48"/>
                <a:gd name="T20" fmla="*/ 26 w 26"/>
                <a:gd name="T21" fmla="*/ 48 h 48"/>
                <a:gd name="T22" fmla="*/ 0 w 26"/>
                <a:gd name="T23" fmla="*/ 48 h 48"/>
                <a:gd name="T24" fmla="*/ 0 w 26"/>
                <a:gd name="T25"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48">
                  <a:moveTo>
                    <a:pt x="0" y="47"/>
                  </a:moveTo>
                  <a:cubicBezTo>
                    <a:pt x="8" y="47"/>
                    <a:pt x="9" y="46"/>
                    <a:pt x="9" y="41"/>
                  </a:cubicBezTo>
                  <a:cubicBezTo>
                    <a:pt x="9" y="8"/>
                    <a:pt x="9" y="8"/>
                    <a:pt x="9" y="8"/>
                  </a:cubicBezTo>
                  <a:cubicBezTo>
                    <a:pt x="9" y="3"/>
                    <a:pt x="7" y="2"/>
                    <a:pt x="0" y="2"/>
                  </a:cubicBezTo>
                  <a:cubicBezTo>
                    <a:pt x="0" y="0"/>
                    <a:pt x="0" y="0"/>
                    <a:pt x="0" y="0"/>
                  </a:cubicBezTo>
                  <a:cubicBezTo>
                    <a:pt x="26" y="0"/>
                    <a:pt x="26" y="0"/>
                    <a:pt x="26" y="0"/>
                  </a:cubicBezTo>
                  <a:cubicBezTo>
                    <a:pt x="26" y="2"/>
                    <a:pt x="26" y="2"/>
                    <a:pt x="26" y="2"/>
                  </a:cubicBezTo>
                  <a:cubicBezTo>
                    <a:pt x="20" y="2"/>
                    <a:pt x="18" y="3"/>
                    <a:pt x="18" y="8"/>
                  </a:cubicBezTo>
                  <a:cubicBezTo>
                    <a:pt x="18" y="41"/>
                    <a:pt x="18" y="41"/>
                    <a:pt x="18" y="41"/>
                  </a:cubicBezTo>
                  <a:cubicBezTo>
                    <a:pt x="18" y="46"/>
                    <a:pt x="20" y="47"/>
                    <a:pt x="26" y="47"/>
                  </a:cubicBezTo>
                  <a:cubicBezTo>
                    <a:pt x="26" y="48"/>
                    <a:pt x="26" y="48"/>
                    <a:pt x="26" y="48"/>
                  </a:cubicBezTo>
                  <a:cubicBezTo>
                    <a:pt x="0" y="48"/>
                    <a:pt x="0" y="48"/>
                    <a:pt x="0" y="48"/>
                  </a:cubicBez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24"/>
            <p:cNvSpPr/>
            <p:nvPr/>
          </p:nvSpPr>
          <p:spPr bwMode="auto">
            <a:xfrm>
              <a:off x="7996238" y="4046538"/>
              <a:ext cx="249238" cy="207963"/>
            </a:xfrm>
            <a:custGeom>
              <a:avLst/>
              <a:gdLst>
                <a:gd name="T0" fmla="*/ 59 w 59"/>
                <a:gd name="T1" fmla="*/ 2 h 49"/>
                <a:gd name="T2" fmla="*/ 51 w 59"/>
                <a:gd name="T3" fmla="*/ 9 h 49"/>
                <a:gd name="T4" fmla="*/ 32 w 59"/>
                <a:gd name="T5" fmla="*/ 49 h 49"/>
                <a:gd name="T6" fmla="*/ 31 w 59"/>
                <a:gd name="T7" fmla="*/ 49 h 49"/>
                <a:gd name="T8" fmla="*/ 9 w 59"/>
                <a:gd name="T9" fmla="*/ 9 h 49"/>
                <a:gd name="T10" fmla="*/ 0 w 59"/>
                <a:gd name="T11" fmla="*/ 2 h 49"/>
                <a:gd name="T12" fmla="*/ 0 w 59"/>
                <a:gd name="T13" fmla="*/ 0 h 49"/>
                <a:gd name="T14" fmla="*/ 23 w 59"/>
                <a:gd name="T15" fmla="*/ 0 h 49"/>
                <a:gd name="T16" fmla="*/ 23 w 59"/>
                <a:gd name="T17" fmla="*/ 2 h 49"/>
                <a:gd name="T18" fmla="*/ 17 w 59"/>
                <a:gd name="T19" fmla="*/ 5 h 49"/>
                <a:gd name="T20" fmla="*/ 20 w 59"/>
                <a:gd name="T21" fmla="*/ 12 h 49"/>
                <a:gd name="T22" fmla="*/ 33 w 59"/>
                <a:gd name="T23" fmla="*/ 37 h 49"/>
                <a:gd name="T24" fmla="*/ 46 w 59"/>
                <a:gd name="T25" fmla="*/ 10 h 49"/>
                <a:gd name="T26" fmla="*/ 48 w 59"/>
                <a:gd name="T27" fmla="*/ 5 h 49"/>
                <a:gd name="T28" fmla="*/ 41 w 59"/>
                <a:gd name="T29" fmla="*/ 2 h 49"/>
                <a:gd name="T30" fmla="*/ 41 w 59"/>
                <a:gd name="T31" fmla="*/ 0 h 49"/>
                <a:gd name="T32" fmla="*/ 59 w 59"/>
                <a:gd name="T33" fmla="*/ 0 h 49"/>
                <a:gd name="T34" fmla="*/ 59 w 59"/>
                <a:gd name="T35"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49">
                  <a:moveTo>
                    <a:pt x="59" y="2"/>
                  </a:moveTo>
                  <a:cubicBezTo>
                    <a:pt x="55" y="2"/>
                    <a:pt x="54" y="3"/>
                    <a:pt x="51" y="9"/>
                  </a:cubicBezTo>
                  <a:cubicBezTo>
                    <a:pt x="32" y="49"/>
                    <a:pt x="32" y="49"/>
                    <a:pt x="32" y="49"/>
                  </a:cubicBezTo>
                  <a:cubicBezTo>
                    <a:pt x="31" y="49"/>
                    <a:pt x="31" y="49"/>
                    <a:pt x="31" y="49"/>
                  </a:cubicBezTo>
                  <a:cubicBezTo>
                    <a:pt x="9" y="9"/>
                    <a:pt x="9" y="9"/>
                    <a:pt x="9" y="9"/>
                  </a:cubicBezTo>
                  <a:cubicBezTo>
                    <a:pt x="6" y="3"/>
                    <a:pt x="4" y="2"/>
                    <a:pt x="0" y="2"/>
                  </a:cubicBezTo>
                  <a:cubicBezTo>
                    <a:pt x="0" y="0"/>
                    <a:pt x="0" y="0"/>
                    <a:pt x="0" y="0"/>
                  </a:cubicBezTo>
                  <a:cubicBezTo>
                    <a:pt x="23" y="0"/>
                    <a:pt x="23" y="0"/>
                    <a:pt x="23" y="0"/>
                  </a:cubicBezTo>
                  <a:cubicBezTo>
                    <a:pt x="23" y="2"/>
                    <a:pt x="23" y="2"/>
                    <a:pt x="23" y="2"/>
                  </a:cubicBezTo>
                  <a:cubicBezTo>
                    <a:pt x="18" y="2"/>
                    <a:pt x="17" y="2"/>
                    <a:pt x="17" y="5"/>
                  </a:cubicBezTo>
                  <a:cubicBezTo>
                    <a:pt x="17" y="6"/>
                    <a:pt x="18" y="9"/>
                    <a:pt x="20" y="12"/>
                  </a:cubicBezTo>
                  <a:cubicBezTo>
                    <a:pt x="33" y="37"/>
                    <a:pt x="33" y="37"/>
                    <a:pt x="33" y="37"/>
                  </a:cubicBezTo>
                  <a:cubicBezTo>
                    <a:pt x="46" y="10"/>
                    <a:pt x="46" y="10"/>
                    <a:pt x="46" y="10"/>
                  </a:cubicBezTo>
                  <a:cubicBezTo>
                    <a:pt x="46" y="10"/>
                    <a:pt x="48" y="7"/>
                    <a:pt x="48" y="5"/>
                  </a:cubicBezTo>
                  <a:cubicBezTo>
                    <a:pt x="48" y="2"/>
                    <a:pt x="45" y="2"/>
                    <a:pt x="41" y="2"/>
                  </a:cubicBezTo>
                  <a:cubicBezTo>
                    <a:pt x="41" y="0"/>
                    <a:pt x="41" y="0"/>
                    <a:pt x="41" y="0"/>
                  </a:cubicBezTo>
                  <a:cubicBezTo>
                    <a:pt x="59" y="0"/>
                    <a:pt x="59" y="0"/>
                    <a:pt x="59" y="0"/>
                  </a:cubicBezTo>
                  <a:lnTo>
                    <a:pt x="5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25"/>
            <p:cNvSpPr/>
            <p:nvPr/>
          </p:nvSpPr>
          <p:spPr bwMode="auto">
            <a:xfrm>
              <a:off x="8258175" y="4046538"/>
              <a:ext cx="217488" cy="204788"/>
            </a:xfrm>
            <a:custGeom>
              <a:avLst/>
              <a:gdLst>
                <a:gd name="T0" fmla="*/ 47 w 51"/>
                <a:gd name="T1" fmla="*/ 48 h 48"/>
                <a:gd name="T2" fmla="*/ 0 w 51"/>
                <a:gd name="T3" fmla="*/ 48 h 48"/>
                <a:gd name="T4" fmla="*/ 0 w 51"/>
                <a:gd name="T5" fmla="*/ 47 h 48"/>
                <a:gd name="T6" fmla="*/ 8 w 51"/>
                <a:gd name="T7" fmla="*/ 41 h 48"/>
                <a:gd name="T8" fmla="*/ 8 w 51"/>
                <a:gd name="T9" fmla="*/ 8 h 48"/>
                <a:gd name="T10" fmla="*/ 0 w 51"/>
                <a:gd name="T11" fmla="*/ 2 h 48"/>
                <a:gd name="T12" fmla="*/ 0 w 51"/>
                <a:gd name="T13" fmla="*/ 0 h 48"/>
                <a:gd name="T14" fmla="*/ 47 w 51"/>
                <a:gd name="T15" fmla="*/ 0 h 48"/>
                <a:gd name="T16" fmla="*/ 47 w 51"/>
                <a:gd name="T17" fmla="*/ 11 h 48"/>
                <a:gd name="T18" fmla="*/ 45 w 51"/>
                <a:gd name="T19" fmla="*/ 11 h 48"/>
                <a:gd name="T20" fmla="*/ 31 w 51"/>
                <a:gd name="T21" fmla="*/ 3 h 48"/>
                <a:gd name="T22" fmla="*/ 20 w 51"/>
                <a:gd name="T23" fmla="*/ 3 h 48"/>
                <a:gd name="T24" fmla="*/ 17 w 51"/>
                <a:gd name="T25" fmla="*/ 6 h 48"/>
                <a:gd name="T26" fmla="*/ 17 w 51"/>
                <a:gd name="T27" fmla="*/ 22 h 48"/>
                <a:gd name="T28" fmla="*/ 30 w 51"/>
                <a:gd name="T29" fmla="*/ 22 h 48"/>
                <a:gd name="T30" fmla="*/ 40 w 51"/>
                <a:gd name="T31" fmla="*/ 15 h 48"/>
                <a:gd name="T32" fmla="*/ 42 w 51"/>
                <a:gd name="T33" fmla="*/ 15 h 48"/>
                <a:gd name="T34" fmla="*/ 42 w 51"/>
                <a:gd name="T35" fmla="*/ 32 h 48"/>
                <a:gd name="T36" fmla="*/ 40 w 51"/>
                <a:gd name="T37" fmla="*/ 32 h 48"/>
                <a:gd name="T38" fmla="*/ 30 w 51"/>
                <a:gd name="T39" fmla="*/ 25 h 48"/>
                <a:gd name="T40" fmla="*/ 17 w 51"/>
                <a:gd name="T41" fmla="*/ 25 h 48"/>
                <a:gd name="T42" fmla="*/ 17 w 51"/>
                <a:gd name="T43" fmla="*/ 43 h 48"/>
                <a:gd name="T44" fmla="*/ 30 w 51"/>
                <a:gd name="T45" fmla="*/ 46 h 48"/>
                <a:gd name="T46" fmla="*/ 49 w 51"/>
                <a:gd name="T47" fmla="*/ 36 h 48"/>
                <a:gd name="T48" fmla="*/ 51 w 51"/>
                <a:gd name="T49" fmla="*/ 36 h 48"/>
                <a:gd name="T50" fmla="*/ 47 w 51"/>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48">
                  <a:moveTo>
                    <a:pt x="47" y="48"/>
                  </a:moveTo>
                  <a:cubicBezTo>
                    <a:pt x="0" y="48"/>
                    <a:pt x="0" y="48"/>
                    <a:pt x="0" y="48"/>
                  </a:cubicBezTo>
                  <a:cubicBezTo>
                    <a:pt x="0" y="47"/>
                    <a:pt x="0" y="47"/>
                    <a:pt x="0" y="47"/>
                  </a:cubicBezTo>
                  <a:cubicBezTo>
                    <a:pt x="6" y="47"/>
                    <a:pt x="8" y="46"/>
                    <a:pt x="8" y="41"/>
                  </a:cubicBezTo>
                  <a:cubicBezTo>
                    <a:pt x="8" y="8"/>
                    <a:pt x="8" y="8"/>
                    <a:pt x="8" y="8"/>
                  </a:cubicBezTo>
                  <a:cubicBezTo>
                    <a:pt x="8" y="3"/>
                    <a:pt x="6" y="2"/>
                    <a:pt x="0" y="2"/>
                  </a:cubicBezTo>
                  <a:cubicBezTo>
                    <a:pt x="0" y="0"/>
                    <a:pt x="0" y="0"/>
                    <a:pt x="0" y="0"/>
                  </a:cubicBezTo>
                  <a:cubicBezTo>
                    <a:pt x="47" y="0"/>
                    <a:pt x="47" y="0"/>
                    <a:pt x="47" y="0"/>
                  </a:cubicBezTo>
                  <a:cubicBezTo>
                    <a:pt x="47" y="11"/>
                    <a:pt x="47" y="11"/>
                    <a:pt x="47" y="11"/>
                  </a:cubicBezTo>
                  <a:cubicBezTo>
                    <a:pt x="45" y="11"/>
                    <a:pt x="45" y="11"/>
                    <a:pt x="45" y="11"/>
                  </a:cubicBezTo>
                  <a:cubicBezTo>
                    <a:pt x="43" y="4"/>
                    <a:pt x="41" y="3"/>
                    <a:pt x="31" y="3"/>
                  </a:cubicBezTo>
                  <a:cubicBezTo>
                    <a:pt x="20" y="3"/>
                    <a:pt x="20" y="3"/>
                    <a:pt x="20" y="3"/>
                  </a:cubicBezTo>
                  <a:cubicBezTo>
                    <a:pt x="18" y="3"/>
                    <a:pt x="17" y="3"/>
                    <a:pt x="17" y="6"/>
                  </a:cubicBezTo>
                  <a:cubicBezTo>
                    <a:pt x="17" y="22"/>
                    <a:pt x="17" y="22"/>
                    <a:pt x="17" y="22"/>
                  </a:cubicBezTo>
                  <a:cubicBezTo>
                    <a:pt x="30" y="22"/>
                    <a:pt x="30" y="22"/>
                    <a:pt x="30" y="22"/>
                  </a:cubicBezTo>
                  <a:cubicBezTo>
                    <a:pt x="38" y="22"/>
                    <a:pt x="39" y="20"/>
                    <a:pt x="40" y="15"/>
                  </a:cubicBezTo>
                  <a:cubicBezTo>
                    <a:pt x="42" y="15"/>
                    <a:pt x="42" y="15"/>
                    <a:pt x="42" y="15"/>
                  </a:cubicBezTo>
                  <a:cubicBezTo>
                    <a:pt x="42" y="32"/>
                    <a:pt x="42" y="32"/>
                    <a:pt x="42" y="32"/>
                  </a:cubicBezTo>
                  <a:cubicBezTo>
                    <a:pt x="40" y="32"/>
                    <a:pt x="40" y="32"/>
                    <a:pt x="40" y="32"/>
                  </a:cubicBezTo>
                  <a:cubicBezTo>
                    <a:pt x="39" y="26"/>
                    <a:pt x="37" y="25"/>
                    <a:pt x="30" y="25"/>
                  </a:cubicBezTo>
                  <a:cubicBezTo>
                    <a:pt x="17" y="25"/>
                    <a:pt x="17" y="25"/>
                    <a:pt x="17" y="25"/>
                  </a:cubicBezTo>
                  <a:cubicBezTo>
                    <a:pt x="17" y="43"/>
                    <a:pt x="17" y="43"/>
                    <a:pt x="17" y="43"/>
                  </a:cubicBezTo>
                  <a:cubicBezTo>
                    <a:pt x="17" y="46"/>
                    <a:pt x="17" y="46"/>
                    <a:pt x="30" y="46"/>
                  </a:cubicBezTo>
                  <a:cubicBezTo>
                    <a:pt x="41" y="46"/>
                    <a:pt x="45" y="43"/>
                    <a:pt x="49" y="36"/>
                  </a:cubicBezTo>
                  <a:cubicBezTo>
                    <a:pt x="51" y="36"/>
                    <a:pt x="51" y="36"/>
                    <a:pt x="51" y="36"/>
                  </a:cubicBezTo>
                  <a:lnTo>
                    <a:pt x="47"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26"/>
            <p:cNvSpPr>
              <a:spLocks noEditPoints="1"/>
            </p:cNvSpPr>
            <p:nvPr/>
          </p:nvSpPr>
          <p:spPr bwMode="auto">
            <a:xfrm>
              <a:off x="8488363" y="4046538"/>
              <a:ext cx="236538" cy="204788"/>
            </a:xfrm>
            <a:custGeom>
              <a:avLst/>
              <a:gdLst>
                <a:gd name="T0" fmla="*/ 16 w 56"/>
                <a:gd name="T1" fmla="*/ 6 h 48"/>
                <a:gd name="T2" fmla="*/ 22 w 56"/>
                <a:gd name="T3" fmla="*/ 3 h 48"/>
                <a:gd name="T4" fmla="*/ 36 w 56"/>
                <a:gd name="T5" fmla="*/ 13 h 48"/>
                <a:gd name="T6" fmla="*/ 16 w 56"/>
                <a:gd name="T7" fmla="*/ 24 h 48"/>
                <a:gd name="T8" fmla="*/ 16 w 56"/>
                <a:gd name="T9" fmla="*/ 6 h 48"/>
                <a:gd name="T10" fmla="*/ 56 w 56"/>
                <a:gd name="T11" fmla="*/ 47 h 48"/>
                <a:gd name="T12" fmla="*/ 48 w 56"/>
                <a:gd name="T13" fmla="*/ 44 h 48"/>
                <a:gd name="T14" fmla="*/ 30 w 56"/>
                <a:gd name="T15" fmla="*/ 25 h 48"/>
                <a:gd name="T16" fmla="*/ 46 w 56"/>
                <a:gd name="T17" fmla="*/ 13 h 48"/>
                <a:gd name="T18" fmla="*/ 24 w 56"/>
                <a:gd name="T19" fmla="*/ 0 h 48"/>
                <a:gd name="T20" fmla="*/ 0 w 56"/>
                <a:gd name="T21" fmla="*/ 0 h 48"/>
                <a:gd name="T22" fmla="*/ 0 w 56"/>
                <a:gd name="T23" fmla="*/ 2 h 48"/>
                <a:gd name="T24" fmla="*/ 7 w 56"/>
                <a:gd name="T25" fmla="*/ 8 h 48"/>
                <a:gd name="T26" fmla="*/ 7 w 56"/>
                <a:gd name="T27" fmla="*/ 40 h 48"/>
                <a:gd name="T28" fmla="*/ 0 w 56"/>
                <a:gd name="T29" fmla="*/ 47 h 48"/>
                <a:gd name="T30" fmla="*/ 0 w 56"/>
                <a:gd name="T31" fmla="*/ 48 h 48"/>
                <a:gd name="T32" fmla="*/ 24 w 56"/>
                <a:gd name="T33" fmla="*/ 48 h 48"/>
                <a:gd name="T34" fmla="*/ 24 w 56"/>
                <a:gd name="T35" fmla="*/ 47 h 48"/>
                <a:gd name="T36" fmla="*/ 16 w 56"/>
                <a:gd name="T37" fmla="*/ 41 h 48"/>
                <a:gd name="T38" fmla="*/ 16 w 56"/>
                <a:gd name="T39" fmla="*/ 26 h 48"/>
                <a:gd name="T40" fmla="*/ 21 w 56"/>
                <a:gd name="T41" fmla="*/ 26 h 48"/>
                <a:gd name="T42" fmla="*/ 42 w 56"/>
                <a:gd name="T43" fmla="*/ 48 h 48"/>
                <a:gd name="T44" fmla="*/ 56 w 56"/>
                <a:gd name="T45" fmla="*/ 48 h 48"/>
                <a:gd name="T46" fmla="*/ 56 w 56"/>
                <a:gd name="T47"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6" h="48">
                  <a:moveTo>
                    <a:pt x="16" y="6"/>
                  </a:moveTo>
                  <a:cubicBezTo>
                    <a:pt x="16" y="4"/>
                    <a:pt x="17" y="3"/>
                    <a:pt x="22" y="3"/>
                  </a:cubicBezTo>
                  <a:cubicBezTo>
                    <a:pt x="25" y="3"/>
                    <a:pt x="36" y="3"/>
                    <a:pt x="36" y="13"/>
                  </a:cubicBezTo>
                  <a:cubicBezTo>
                    <a:pt x="36" y="23"/>
                    <a:pt x="23" y="24"/>
                    <a:pt x="16" y="24"/>
                  </a:cubicBezTo>
                  <a:lnTo>
                    <a:pt x="16" y="6"/>
                  </a:lnTo>
                  <a:close/>
                  <a:moveTo>
                    <a:pt x="56" y="47"/>
                  </a:moveTo>
                  <a:cubicBezTo>
                    <a:pt x="52" y="47"/>
                    <a:pt x="50" y="46"/>
                    <a:pt x="48" y="44"/>
                  </a:cubicBezTo>
                  <a:cubicBezTo>
                    <a:pt x="30" y="25"/>
                    <a:pt x="30" y="25"/>
                    <a:pt x="30" y="25"/>
                  </a:cubicBezTo>
                  <a:cubicBezTo>
                    <a:pt x="35" y="25"/>
                    <a:pt x="46" y="23"/>
                    <a:pt x="46" y="13"/>
                  </a:cubicBezTo>
                  <a:cubicBezTo>
                    <a:pt x="46" y="2"/>
                    <a:pt x="32" y="0"/>
                    <a:pt x="24" y="0"/>
                  </a:cubicBezTo>
                  <a:cubicBezTo>
                    <a:pt x="0" y="0"/>
                    <a:pt x="0" y="0"/>
                    <a:pt x="0" y="0"/>
                  </a:cubicBezTo>
                  <a:cubicBezTo>
                    <a:pt x="0" y="2"/>
                    <a:pt x="0" y="2"/>
                    <a:pt x="0" y="2"/>
                  </a:cubicBezTo>
                  <a:cubicBezTo>
                    <a:pt x="6" y="2"/>
                    <a:pt x="7" y="3"/>
                    <a:pt x="7" y="8"/>
                  </a:cubicBezTo>
                  <a:cubicBezTo>
                    <a:pt x="7" y="40"/>
                    <a:pt x="7" y="40"/>
                    <a:pt x="7" y="40"/>
                  </a:cubicBezTo>
                  <a:cubicBezTo>
                    <a:pt x="7" y="45"/>
                    <a:pt x="7" y="47"/>
                    <a:pt x="0" y="47"/>
                  </a:cubicBezTo>
                  <a:cubicBezTo>
                    <a:pt x="0" y="48"/>
                    <a:pt x="0" y="48"/>
                    <a:pt x="0" y="48"/>
                  </a:cubicBezTo>
                  <a:cubicBezTo>
                    <a:pt x="24" y="48"/>
                    <a:pt x="24" y="48"/>
                    <a:pt x="24" y="48"/>
                  </a:cubicBezTo>
                  <a:cubicBezTo>
                    <a:pt x="24" y="47"/>
                    <a:pt x="24" y="47"/>
                    <a:pt x="24" y="47"/>
                  </a:cubicBezTo>
                  <a:cubicBezTo>
                    <a:pt x="17" y="47"/>
                    <a:pt x="16" y="45"/>
                    <a:pt x="16" y="41"/>
                  </a:cubicBezTo>
                  <a:cubicBezTo>
                    <a:pt x="16" y="26"/>
                    <a:pt x="16" y="26"/>
                    <a:pt x="16" y="26"/>
                  </a:cubicBezTo>
                  <a:cubicBezTo>
                    <a:pt x="21" y="26"/>
                    <a:pt x="21" y="26"/>
                    <a:pt x="21" y="26"/>
                  </a:cubicBezTo>
                  <a:cubicBezTo>
                    <a:pt x="42" y="48"/>
                    <a:pt x="42" y="48"/>
                    <a:pt x="42" y="48"/>
                  </a:cubicBezTo>
                  <a:cubicBezTo>
                    <a:pt x="56" y="48"/>
                    <a:pt x="56" y="48"/>
                    <a:pt x="56" y="48"/>
                  </a:cubicBezTo>
                  <a:lnTo>
                    <a:pt x="56"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27"/>
            <p:cNvSpPr/>
            <p:nvPr/>
          </p:nvSpPr>
          <p:spPr bwMode="auto">
            <a:xfrm>
              <a:off x="8742363" y="4041775"/>
              <a:ext cx="165100" cy="212725"/>
            </a:xfrm>
            <a:custGeom>
              <a:avLst/>
              <a:gdLst>
                <a:gd name="T0" fmla="*/ 37 w 39"/>
                <a:gd name="T1" fmla="*/ 16 h 50"/>
                <a:gd name="T2" fmla="*/ 35 w 39"/>
                <a:gd name="T3" fmla="*/ 16 h 50"/>
                <a:gd name="T4" fmla="*/ 19 w 39"/>
                <a:gd name="T5" fmla="*/ 3 h 50"/>
                <a:gd name="T6" fmla="*/ 10 w 39"/>
                <a:gd name="T7" fmla="*/ 10 h 50"/>
                <a:gd name="T8" fmla="*/ 39 w 39"/>
                <a:gd name="T9" fmla="*/ 37 h 50"/>
                <a:gd name="T10" fmla="*/ 21 w 39"/>
                <a:gd name="T11" fmla="*/ 50 h 50"/>
                <a:gd name="T12" fmla="*/ 7 w 39"/>
                <a:gd name="T13" fmla="*/ 48 h 50"/>
                <a:gd name="T14" fmla="*/ 5 w 39"/>
                <a:gd name="T15" fmla="*/ 50 h 50"/>
                <a:gd name="T16" fmla="*/ 3 w 39"/>
                <a:gd name="T17" fmla="*/ 50 h 50"/>
                <a:gd name="T18" fmla="*/ 0 w 39"/>
                <a:gd name="T19" fmla="*/ 35 h 50"/>
                <a:gd name="T20" fmla="*/ 2 w 39"/>
                <a:gd name="T21" fmla="*/ 35 h 50"/>
                <a:gd name="T22" fmla="*/ 20 w 39"/>
                <a:gd name="T23" fmla="*/ 48 h 50"/>
                <a:gd name="T24" fmla="*/ 30 w 39"/>
                <a:gd name="T25" fmla="*/ 40 h 50"/>
                <a:gd name="T26" fmla="*/ 16 w 39"/>
                <a:gd name="T27" fmla="*/ 27 h 50"/>
                <a:gd name="T28" fmla="*/ 3 w 39"/>
                <a:gd name="T29" fmla="*/ 13 h 50"/>
                <a:gd name="T30" fmla="*/ 18 w 39"/>
                <a:gd name="T31" fmla="*/ 0 h 50"/>
                <a:gd name="T32" fmla="*/ 30 w 39"/>
                <a:gd name="T33" fmla="*/ 3 h 50"/>
                <a:gd name="T34" fmla="*/ 33 w 39"/>
                <a:gd name="T35" fmla="*/ 0 h 50"/>
                <a:gd name="T36" fmla="*/ 35 w 39"/>
                <a:gd name="T37" fmla="*/ 0 h 50"/>
                <a:gd name="T38" fmla="*/ 37 w 39"/>
                <a:gd name="T39" fmla="*/ 1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50">
                  <a:moveTo>
                    <a:pt x="37" y="16"/>
                  </a:moveTo>
                  <a:cubicBezTo>
                    <a:pt x="35" y="16"/>
                    <a:pt x="35" y="16"/>
                    <a:pt x="35" y="16"/>
                  </a:cubicBezTo>
                  <a:cubicBezTo>
                    <a:pt x="33" y="10"/>
                    <a:pt x="28" y="3"/>
                    <a:pt x="19" y="3"/>
                  </a:cubicBezTo>
                  <a:cubicBezTo>
                    <a:pt x="14" y="3"/>
                    <a:pt x="10" y="6"/>
                    <a:pt x="10" y="10"/>
                  </a:cubicBezTo>
                  <a:cubicBezTo>
                    <a:pt x="10" y="21"/>
                    <a:pt x="39" y="22"/>
                    <a:pt x="39" y="37"/>
                  </a:cubicBezTo>
                  <a:cubicBezTo>
                    <a:pt x="39" y="43"/>
                    <a:pt x="33" y="50"/>
                    <a:pt x="21" y="50"/>
                  </a:cubicBezTo>
                  <a:cubicBezTo>
                    <a:pt x="14" y="50"/>
                    <a:pt x="10" y="48"/>
                    <a:pt x="7" y="48"/>
                  </a:cubicBezTo>
                  <a:cubicBezTo>
                    <a:pt x="5" y="48"/>
                    <a:pt x="5" y="49"/>
                    <a:pt x="5" y="50"/>
                  </a:cubicBezTo>
                  <a:cubicBezTo>
                    <a:pt x="3" y="50"/>
                    <a:pt x="3" y="50"/>
                    <a:pt x="3" y="50"/>
                  </a:cubicBezTo>
                  <a:cubicBezTo>
                    <a:pt x="0" y="35"/>
                    <a:pt x="0" y="35"/>
                    <a:pt x="0" y="35"/>
                  </a:cubicBezTo>
                  <a:cubicBezTo>
                    <a:pt x="2" y="35"/>
                    <a:pt x="2" y="35"/>
                    <a:pt x="2" y="35"/>
                  </a:cubicBezTo>
                  <a:cubicBezTo>
                    <a:pt x="4" y="38"/>
                    <a:pt x="8" y="48"/>
                    <a:pt x="20" y="48"/>
                  </a:cubicBezTo>
                  <a:cubicBezTo>
                    <a:pt x="27" y="48"/>
                    <a:pt x="30" y="44"/>
                    <a:pt x="30" y="40"/>
                  </a:cubicBezTo>
                  <a:cubicBezTo>
                    <a:pt x="30" y="36"/>
                    <a:pt x="29" y="33"/>
                    <a:pt x="16" y="27"/>
                  </a:cubicBezTo>
                  <a:cubicBezTo>
                    <a:pt x="8" y="23"/>
                    <a:pt x="3" y="20"/>
                    <a:pt x="3" y="13"/>
                  </a:cubicBezTo>
                  <a:cubicBezTo>
                    <a:pt x="3" y="5"/>
                    <a:pt x="10" y="0"/>
                    <a:pt x="18" y="0"/>
                  </a:cubicBezTo>
                  <a:cubicBezTo>
                    <a:pt x="23" y="0"/>
                    <a:pt x="28" y="3"/>
                    <a:pt x="30" y="3"/>
                  </a:cubicBezTo>
                  <a:cubicBezTo>
                    <a:pt x="33" y="3"/>
                    <a:pt x="33" y="1"/>
                    <a:pt x="33" y="0"/>
                  </a:cubicBezTo>
                  <a:cubicBezTo>
                    <a:pt x="35" y="0"/>
                    <a:pt x="35" y="0"/>
                    <a:pt x="35" y="0"/>
                  </a:cubicBezTo>
                  <a:lnTo>
                    <a:pt x="37"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28"/>
            <p:cNvSpPr/>
            <p:nvPr/>
          </p:nvSpPr>
          <p:spPr bwMode="auto">
            <a:xfrm>
              <a:off x="8937625" y="4046538"/>
              <a:ext cx="109538" cy="204788"/>
            </a:xfrm>
            <a:custGeom>
              <a:avLst/>
              <a:gdLst>
                <a:gd name="T0" fmla="*/ 0 w 26"/>
                <a:gd name="T1" fmla="*/ 47 h 48"/>
                <a:gd name="T2" fmla="*/ 9 w 26"/>
                <a:gd name="T3" fmla="*/ 41 h 48"/>
                <a:gd name="T4" fmla="*/ 9 w 26"/>
                <a:gd name="T5" fmla="*/ 8 h 48"/>
                <a:gd name="T6" fmla="*/ 0 w 26"/>
                <a:gd name="T7" fmla="*/ 2 h 48"/>
                <a:gd name="T8" fmla="*/ 0 w 26"/>
                <a:gd name="T9" fmla="*/ 0 h 48"/>
                <a:gd name="T10" fmla="*/ 26 w 26"/>
                <a:gd name="T11" fmla="*/ 0 h 48"/>
                <a:gd name="T12" fmla="*/ 26 w 26"/>
                <a:gd name="T13" fmla="*/ 2 h 48"/>
                <a:gd name="T14" fmla="*/ 18 w 26"/>
                <a:gd name="T15" fmla="*/ 8 h 48"/>
                <a:gd name="T16" fmla="*/ 18 w 26"/>
                <a:gd name="T17" fmla="*/ 41 h 48"/>
                <a:gd name="T18" fmla="*/ 26 w 26"/>
                <a:gd name="T19" fmla="*/ 47 h 48"/>
                <a:gd name="T20" fmla="*/ 26 w 26"/>
                <a:gd name="T21" fmla="*/ 48 h 48"/>
                <a:gd name="T22" fmla="*/ 0 w 26"/>
                <a:gd name="T23" fmla="*/ 48 h 48"/>
                <a:gd name="T24" fmla="*/ 0 w 26"/>
                <a:gd name="T25"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48">
                  <a:moveTo>
                    <a:pt x="0" y="47"/>
                  </a:moveTo>
                  <a:cubicBezTo>
                    <a:pt x="8" y="47"/>
                    <a:pt x="9" y="46"/>
                    <a:pt x="9" y="41"/>
                  </a:cubicBezTo>
                  <a:cubicBezTo>
                    <a:pt x="9" y="8"/>
                    <a:pt x="9" y="8"/>
                    <a:pt x="9" y="8"/>
                  </a:cubicBezTo>
                  <a:cubicBezTo>
                    <a:pt x="9" y="3"/>
                    <a:pt x="7" y="2"/>
                    <a:pt x="0" y="2"/>
                  </a:cubicBezTo>
                  <a:cubicBezTo>
                    <a:pt x="0" y="0"/>
                    <a:pt x="0" y="0"/>
                    <a:pt x="0" y="0"/>
                  </a:cubicBezTo>
                  <a:cubicBezTo>
                    <a:pt x="26" y="0"/>
                    <a:pt x="26" y="0"/>
                    <a:pt x="26" y="0"/>
                  </a:cubicBezTo>
                  <a:cubicBezTo>
                    <a:pt x="26" y="2"/>
                    <a:pt x="26" y="2"/>
                    <a:pt x="26" y="2"/>
                  </a:cubicBezTo>
                  <a:cubicBezTo>
                    <a:pt x="20" y="2"/>
                    <a:pt x="18" y="3"/>
                    <a:pt x="18" y="8"/>
                  </a:cubicBezTo>
                  <a:cubicBezTo>
                    <a:pt x="18" y="41"/>
                    <a:pt x="18" y="41"/>
                    <a:pt x="18" y="41"/>
                  </a:cubicBezTo>
                  <a:cubicBezTo>
                    <a:pt x="18" y="46"/>
                    <a:pt x="20" y="47"/>
                    <a:pt x="26" y="47"/>
                  </a:cubicBezTo>
                  <a:cubicBezTo>
                    <a:pt x="26" y="48"/>
                    <a:pt x="26" y="48"/>
                    <a:pt x="26" y="48"/>
                  </a:cubicBezTo>
                  <a:cubicBezTo>
                    <a:pt x="0" y="48"/>
                    <a:pt x="0" y="48"/>
                    <a:pt x="0" y="48"/>
                  </a:cubicBezTo>
                  <a:lnTo>
                    <a:pt x="0"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29"/>
            <p:cNvSpPr/>
            <p:nvPr/>
          </p:nvSpPr>
          <p:spPr bwMode="auto">
            <a:xfrm>
              <a:off x="9059863" y="4046538"/>
              <a:ext cx="212725" cy="204788"/>
            </a:xfrm>
            <a:custGeom>
              <a:avLst/>
              <a:gdLst>
                <a:gd name="T0" fmla="*/ 38 w 50"/>
                <a:gd name="T1" fmla="*/ 48 h 48"/>
                <a:gd name="T2" fmla="*/ 13 w 50"/>
                <a:gd name="T3" fmla="*/ 48 h 48"/>
                <a:gd name="T4" fmla="*/ 13 w 50"/>
                <a:gd name="T5" fmla="*/ 47 h 48"/>
                <a:gd name="T6" fmla="*/ 21 w 50"/>
                <a:gd name="T7" fmla="*/ 40 h 48"/>
                <a:gd name="T8" fmla="*/ 21 w 50"/>
                <a:gd name="T9" fmla="*/ 4 h 48"/>
                <a:gd name="T10" fmla="*/ 16 w 50"/>
                <a:gd name="T11" fmla="*/ 4 h 48"/>
                <a:gd name="T12" fmla="*/ 2 w 50"/>
                <a:gd name="T13" fmla="*/ 13 h 48"/>
                <a:gd name="T14" fmla="*/ 0 w 50"/>
                <a:gd name="T15" fmla="*/ 13 h 48"/>
                <a:gd name="T16" fmla="*/ 1 w 50"/>
                <a:gd name="T17" fmla="*/ 0 h 48"/>
                <a:gd name="T18" fmla="*/ 50 w 50"/>
                <a:gd name="T19" fmla="*/ 0 h 48"/>
                <a:gd name="T20" fmla="*/ 50 w 50"/>
                <a:gd name="T21" fmla="*/ 13 h 48"/>
                <a:gd name="T22" fmla="*/ 48 w 50"/>
                <a:gd name="T23" fmla="*/ 13 h 48"/>
                <a:gd name="T24" fmla="*/ 34 w 50"/>
                <a:gd name="T25" fmla="*/ 4 h 48"/>
                <a:gd name="T26" fmla="*/ 30 w 50"/>
                <a:gd name="T27" fmla="*/ 4 h 48"/>
                <a:gd name="T28" fmla="*/ 30 w 50"/>
                <a:gd name="T29" fmla="*/ 41 h 48"/>
                <a:gd name="T30" fmla="*/ 38 w 50"/>
                <a:gd name="T31" fmla="*/ 47 h 48"/>
                <a:gd name="T32" fmla="*/ 38 w 50"/>
                <a:gd name="T3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48">
                  <a:moveTo>
                    <a:pt x="38" y="48"/>
                  </a:moveTo>
                  <a:cubicBezTo>
                    <a:pt x="13" y="48"/>
                    <a:pt x="13" y="48"/>
                    <a:pt x="13" y="48"/>
                  </a:cubicBezTo>
                  <a:cubicBezTo>
                    <a:pt x="13" y="47"/>
                    <a:pt x="13" y="47"/>
                    <a:pt x="13" y="47"/>
                  </a:cubicBezTo>
                  <a:cubicBezTo>
                    <a:pt x="20" y="47"/>
                    <a:pt x="21" y="45"/>
                    <a:pt x="21" y="40"/>
                  </a:cubicBezTo>
                  <a:cubicBezTo>
                    <a:pt x="21" y="4"/>
                    <a:pt x="21" y="4"/>
                    <a:pt x="21" y="4"/>
                  </a:cubicBezTo>
                  <a:cubicBezTo>
                    <a:pt x="16" y="4"/>
                    <a:pt x="16" y="4"/>
                    <a:pt x="16" y="4"/>
                  </a:cubicBezTo>
                  <a:cubicBezTo>
                    <a:pt x="6" y="4"/>
                    <a:pt x="4" y="5"/>
                    <a:pt x="2" y="13"/>
                  </a:cubicBezTo>
                  <a:cubicBezTo>
                    <a:pt x="0" y="13"/>
                    <a:pt x="0" y="13"/>
                    <a:pt x="0" y="13"/>
                  </a:cubicBezTo>
                  <a:cubicBezTo>
                    <a:pt x="1" y="0"/>
                    <a:pt x="1" y="0"/>
                    <a:pt x="1" y="0"/>
                  </a:cubicBezTo>
                  <a:cubicBezTo>
                    <a:pt x="50" y="0"/>
                    <a:pt x="50" y="0"/>
                    <a:pt x="50" y="0"/>
                  </a:cubicBezTo>
                  <a:cubicBezTo>
                    <a:pt x="50" y="13"/>
                    <a:pt x="50" y="13"/>
                    <a:pt x="50" y="13"/>
                  </a:cubicBezTo>
                  <a:cubicBezTo>
                    <a:pt x="48" y="13"/>
                    <a:pt x="48" y="13"/>
                    <a:pt x="48" y="13"/>
                  </a:cubicBezTo>
                  <a:cubicBezTo>
                    <a:pt x="46" y="5"/>
                    <a:pt x="44" y="4"/>
                    <a:pt x="34" y="4"/>
                  </a:cubicBezTo>
                  <a:cubicBezTo>
                    <a:pt x="30" y="4"/>
                    <a:pt x="30" y="4"/>
                    <a:pt x="30" y="4"/>
                  </a:cubicBezTo>
                  <a:cubicBezTo>
                    <a:pt x="30" y="41"/>
                    <a:pt x="30" y="41"/>
                    <a:pt x="30" y="41"/>
                  </a:cubicBezTo>
                  <a:cubicBezTo>
                    <a:pt x="30" y="45"/>
                    <a:pt x="31" y="47"/>
                    <a:pt x="38" y="47"/>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30"/>
            <p:cNvSpPr/>
            <p:nvPr/>
          </p:nvSpPr>
          <p:spPr bwMode="auto">
            <a:xfrm>
              <a:off x="9290050" y="4046538"/>
              <a:ext cx="249238" cy="204788"/>
            </a:xfrm>
            <a:custGeom>
              <a:avLst/>
              <a:gdLst>
                <a:gd name="T0" fmla="*/ 59 w 59"/>
                <a:gd name="T1" fmla="*/ 2 h 48"/>
                <a:gd name="T2" fmla="*/ 47 w 59"/>
                <a:gd name="T3" fmla="*/ 10 h 48"/>
                <a:gd name="T4" fmla="*/ 34 w 59"/>
                <a:gd name="T5" fmla="*/ 26 h 48"/>
                <a:gd name="T6" fmla="*/ 34 w 59"/>
                <a:gd name="T7" fmla="*/ 41 h 48"/>
                <a:gd name="T8" fmla="*/ 43 w 59"/>
                <a:gd name="T9" fmla="*/ 47 h 48"/>
                <a:gd name="T10" fmla="*/ 43 w 59"/>
                <a:gd name="T11" fmla="*/ 48 h 48"/>
                <a:gd name="T12" fmla="*/ 16 w 59"/>
                <a:gd name="T13" fmla="*/ 48 h 48"/>
                <a:gd name="T14" fmla="*/ 16 w 59"/>
                <a:gd name="T15" fmla="*/ 47 h 48"/>
                <a:gd name="T16" fmla="*/ 25 w 59"/>
                <a:gd name="T17" fmla="*/ 40 h 48"/>
                <a:gd name="T18" fmla="*/ 25 w 59"/>
                <a:gd name="T19" fmla="*/ 27 h 48"/>
                <a:gd name="T20" fmla="*/ 14 w 59"/>
                <a:gd name="T21" fmla="*/ 13 h 48"/>
                <a:gd name="T22" fmla="*/ 0 w 59"/>
                <a:gd name="T23" fmla="*/ 2 h 48"/>
                <a:gd name="T24" fmla="*/ 0 w 59"/>
                <a:gd name="T25" fmla="*/ 0 h 48"/>
                <a:gd name="T26" fmla="*/ 24 w 59"/>
                <a:gd name="T27" fmla="*/ 0 h 48"/>
                <a:gd name="T28" fmla="*/ 24 w 59"/>
                <a:gd name="T29" fmla="*/ 2 h 48"/>
                <a:gd name="T30" fmla="*/ 18 w 59"/>
                <a:gd name="T31" fmla="*/ 4 h 48"/>
                <a:gd name="T32" fmla="*/ 19 w 59"/>
                <a:gd name="T33" fmla="*/ 7 h 48"/>
                <a:gd name="T34" fmla="*/ 32 w 59"/>
                <a:gd name="T35" fmla="*/ 23 h 48"/>
                <a:gd name="T36" fmla="*/ 45 w 59"/>
                <a:gd name="T37" fmla="*/ 7 h 48"/>
                <a:gd name="T38" fmla="*/ 46 w 59"/>
                <a:gd name="T39" fmla="*/ 4 h 48"/>
                <a:gd name="T40" fmla="*/ 40 w 59"/>
                <a:gd name="T41" fmla="*/ 2 h 48"/>
                <a:gd name="T42" fmla="*/ 40 w 59"/>
                <a:gd name="T43" fmla="*/ 0 h 48"/>
                <a:gd name="T44" fmla="*/ 59 w 59"/>
                <a:gd name="T45" fmla="*/ 0 h 48"/>
                <a:gd name="T46" fmla="*/ 59 w 59"/>
                <a:gd name="T47"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9" h="48">
                  <a:moveTo>
                    <a:pt x="59" y="2"/>
                  </a:moveTo>
                  <a:cubicBezTo>
                    <a:pt x="56" y="2"/>
                    <a:pt x="53" y="2"/>
                    <a:pt x="47" y="10"/>
                  </a:cubicBezTo>
                  <a:cubicBezTo>
                    <a:pt x="34" y="26"/>
                    <a:pt x="34" y="26"/>
                    <a:pt x="34" y="26"/>
                  </a:cubicBezTo>
                  <a:cubicBezTo>
                    <a:pt x="34" y="41"/>
                    <a:pt x="34" y="41"/>
                    <a:pt x="34" y="41"/>
                  </a:cubicBezTo>
                  <a:cubicBezTo>
                    <a:pt x="34" y="46"/>
                    <a:pt x="35" y="47"/>
                    <a:pt x="43" y="47"/>
                  </a:cubicBezTo>
                  <a:cubicBezTo>
                    <a:pt x="43" y="48"/>
                    <a:pt x="43" y="48"/>
                    <a:pt x="43" y="48"/>
                  </a:cubicBezTo>
                  <a:cubicBezTo>
                    <a:pt x="16" y="48"/>
                    <a:pt x="16" y="48"/>
                    <a:pt x="16" y="48"/>
                  </a:cubicBezTo>
                  <a:cubicBezTo>
                    <a:pt x="16" y="47"/>
                    <a:pt x="16" y="47"/>
                    <a:pt x="16" y="47"/>
                  </a:cubicBezTo>
                  <a:cubicBezTo>
                    <a:pt x="25" y="47"/>
                    <a:pt x="25" y="45"/>
                    <a:pt x="25" y="40"/>
                  </a:cubicBezTo>
                  <a:cubicBezTo>
                    <a:pt x="25" y="27"/>
                    <a:pt x="25" y="27"/>
                    <a:pt x="25" y="27"/>
                  </a:cubicBezTo>
                  <a:cubicBezTo>
                    <a:pt x="14" y="13"/>
                    <a:pt x="14" y="13"/>
                    <a:pt x="14" y="13"/>
                  </a:cubicBezTo>
                  <a:cubicBezTo>
                    <a:pt x="5" y="2"/>
                    <a:pt x="4" y="2"/>
                    <a:pt x="0" y="2"/>
                  </a:cubicBezTo>
                  <a:cubicBezTo>
                    <a:pt x="0" y="0"/>
                    <a:pt x="0" y="0"/>
                    <a:pt x="0" y="0"/>
                  </a:cubicBezTo>
                  <a:cubicBezTo>
                    <a:pt x="24" y="0"/>
                    <a:pt x="24" y="0"/>
                    <a:pt x="24" y="0"/>
                  </a:cubicBezTo>
                  <a:cubicBezTo>
                    <a:pt x="24" y="2"/>
                    <a:pt x="24" y="2"/>
                    <a:pt x="24" y="2"/>
                  </a:cubicBezTo>
                  <a:cubicBezTo>
                    <a:pt x="20" y="2"/>
                    <a:pt x="18" y="2"/>
                    <a:pt x="18" y="4"/>
                  </a:cubicBezTo>
                  <a:cubicBezTo>
                    <a:pt x="18" y="5"/>
                    <a:pt x="18" y="6"/>
                    <a:pt x="19" y="7"/>
                  </a:cubicBezTo>
                  <a:cubicBezTo>
                    <a:pt x="32" y="23"/>
                    <a:pt x="32" y="23"/>
                    <a:pt x="32" y="23"/>
                  </a:cubicBezTo>
                  <a:cubicBezTo>
                    <a:pt x="45" y="7"/>
                    <a:pt x="45" y="7"/>
                    <a:pt x="45" y="7"/>
                  </a:cubicBezTo>
                  <a:cubicBezTo>
                    <a:pt x="45" y="6"/>
                    <a:pt x="46" y="5"/>
                    <a:pt x="46" y="4"/>
                  </a:cubicBezTo>
                  <a:cubicBezTo>
                    <a:pt x="46" y="2"/>
                    <a:pt x="42" y="2"/>
                    <a:pt x="40" y="2"/>
                  </a:cubicBezTo>
                  <a:cubicBezTo>
                    <a:pt x="40" y="0"/>
                    <a:pt x="40" y="0"/>
                    <a:pt x="40" y="0"/>
                  </a:cubicBezTo>
                  <a:cubicBezTo>
                    <a:pt x="59" y="0"/>
                    <a:pt x="59" y="0"/>
                    <a:pt x="59" y="0"/>
                  </a:cubicBezTo>
                  <a:lnTo>
                    <a:pt x="59"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31"/>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32"/>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33"/>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34"/>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35"/>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36"/>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37"/>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38"/>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39"/>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40"/>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41"/>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42"/>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43"/>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44"/>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45"/>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46"/>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47"/>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48"/>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49"/>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50"/>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51"/>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52"/>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53"/>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54"/>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55"/>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56"/>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57"/>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58"/>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59"/>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60"/>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61"/>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62"/>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63"/>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64" name="矩形 63"/>
          <p:cNvSpPr/>
          <p:nvPr userDrawn="1"/>
        </p:nvSpPr>
        <p:spPr>
          <a:xfrm>
            <a:off x="482600" y="1638109"/>
            <a:ext cx="7366000" cy="388917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7F7F7F"/>
              </a:solidFill>
              <a:effectLst/>
              <a:uLnTx/>
              <a:uFillTx/>
              <a:latin typeface="等线" panose="02010600030101010101" charset="-122"/>
              <a:ea typeface="等线" panose="02010600030101010101" charset="-122"/>
              <a:cs typeface="+mn-cs"/>
            </a:endParaRPr>
          </a:p>
        </p:txBody>
      </p:sp>
      <p:sp>
        <p:nvSpPr>
          <p:cNvPr id="71" name="图片占位符 70"/>
          <p:cNvSpPr>
            <a:spLocks noGrp="1"/>
          </p:cNvSpPr>
          <p:nvPr>
            <p:ph type="pic" sz="quarter" idx="10"/>
          </p:nvPr>
        </p:nvSpPr>
        <p:spPr>
          <a:xfrm>
            <a:off x="7848600" y="1637847"/>
            <a:ext cx="3733800" cy="3889170"/>
          </a:xfrm>
          <a:custGeom>
            <a:avLst/>
            <a:gdLst>
              <a:gd name="connsiteX0" fmla="*/ 0 w 3733800"/>
              <a:gd name="connsiteY0" fmla="*/ 0 h 3889170"/>
              <a:gd name="connsiteX1" fmla="*/ 3733800 w 3733800"/>
              <a:gd name="connsiteY1" fmla="*/ 0 h 3889170"/>
              <a:gd name="connsiteX2" fmla="*/ 3733800 w 3733800"/>
              <a:gd name="connsiteY2" fmla="*/ 3889170 h 3889170"/>
              <a:gd name="connsiteX3" fmla="*/ 0 w 3733800"/>
              <a:gd name="connsiteY3" fmla="*/ 3889170 h 3889170"/>
            </a:gdLst>
            <a:ahLst/>
            <a:cxnLst>
              <a:cxn ang="0">
                <a:pos x="connsiteX0" y="connsiteY0"/>
              </a:cxn>
              <a:cxn ang="0">
                <a:pos x="connsiteX1" y="connsiteY1"/>
              </a:cxn>
              <a:cxn ang="0">
                <a:pos x="connsiteX2" y="connsiteY2"/>
              </a:cxn>
              <a:cxn ang="0">
                <a:pos x="connsiteX3" y="connsiteY3"/>
              </a:cxn>
            </a:cxnLst>
            <a:rect l="l" t="t" r="r" b="b"/>
            <a:pathLst>
              <a:path w="3733800" h="3889170">
                <a:moveTo>
                  <a:pt x="0" y="0"/>
                </a:moveTo>
                <a:lnTo>
                  <a:pt x="3733800" y="0"/>
                </a:lnTo>
                <a:lnTo>
                  <a:pt x="3733800" y="3889170"/>
                </a:lnTo>
                <a:lnTo>
                  <a:pt x="0" y="3889170"/>
                </a:lnTo>
                <a:close/>
              </a:path>
            </a:pathLst>
          </a:custGeom>
        </p:spPr>
        <p:txBody>
          <a:bodyPr wrap="square">
            <a:noAutofit/>
          </a:bodyPr>
          <a:lstStyle/>
          <a:p>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节标题">
    <p:spTree>
      <p:nvGrpSpPr>
        <p:cNvPr id="1" name=""/>
        <p:cNvGrpSpPr/>
        <p:nvPr/>
      </p:nvGrpSpPr>
      <p:grpSpPr>
        <a:xfrm>
          <a:off x="0" y="0"/>
          <a:ext cx="0" cy="0"/>
          <a:chOff x="0" y="0"/>
          <a:chExt cx="0" cy="0"/>
        </a:xfrm>
      </p:grpSpPr>
      <p:sp>
        <p:nvSpPr>
          <p:cNvPr id="72" name="任意多边形: 形状 71"/>
          <p:cNvSpPr/>
          <p:nvPr userDrawn="1"/>
        </p:nvSpPr>
        <p:spPr>
          <a:xfrm flipH="1">
            <a:off x="0" y="6594331"/>
            <a:ext cx="10719266" cy="512843"/>
          </a:xfrm>
          <a:custGeom>
            <a:avLst/>
            <a:gdLst>
              <a:gd name="connsiteX0" fmla="*/ 10719266 w 10719266"/>
              <a:gd name="connsiteY0" fmla="*/ 0 h 512843"/>
              <a:gd name="connsiteX1" fmla="*/ 0 w 10719266"/>
              <a:gd name="connsiteY1" fmla="*/ 428770 h 512843"/>
              <a:gd name="connsiteX2" fmla="*/ 10719266 w 10719266"/>
              <a:gd name="connsiteY2" fmla="*/ 512843 h 512843"/>
            </a:gdLst>
            <a:ahLst/>
            <a:cxnLst>
              <a:cxn ang="0">
                <a:pos x="connsiteX0" y="connsiteY0"/>
              </a:cxn>
              <a:cxn ang="0">
                <a:pos x="connsiteX1" y="connsiteY1"/>
              </a:cxn>
              <a:cxn ang="0">
                <a:pos x="connsiteX2" y="connsiteY2"/>
              </a:cxn>
            </a:cxnLst>
            <a:rect l="l" t="t" r="r" b="b"/>
            <a:pathLst>
              <a:path w="10719266" h="512843">
                <a:moveTo>
                  <a:pt x="10719266" y="0"/>
                </a:moveTo>
                <a:lnTo>
                  <a:pt x="0" y="428770"/>
                </a:lnTo>
                <a:lnTo>
                  <a:pt x="10719266" y="512843"/>
                </a:lnTo>
                <a:close/>
              </a:path>
            </a:pathLst>
          </a:custGeom>
          <a:solidFill>
            <a:srgbClr val="9B0D14">
              <a:alpha val="1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3" name="任意多边形: 形状 72"/>
          <p:cNvSpPr/>
          <p:nvPr userDrawn="1"/>
        </p:nvSpPr>
        <p:spPr>
          <a:xfrm>
            <a:off x="-42744" y="6502400"/>
            <a:ext cx="12539544" cy="622300"/>
          </a:xfrm>
          <a:custGeom>
            <a:avLst/>
            <a:gdLst>
              <a:gd name="connsiteX0" fmla="*/ 12539544 w 12539544"/>
              <a:gd name="connsiteY0" fmla="*/ 0 h 622300"/>
              <a:gd name="connsiteX1" fmla="*/ 12466070 w 12539544"/>
              <a:gd name="connsiteY1" fmla="*/ 622300 h 622300"/>
              <a:gd name="connsiteX2" fmla="*/ 0 w 12539544"/>
              <a:gd name="connsiteY2" fmla="*/ 537800 h 622300"/>
              <a:gd name="connsiteX3" fmla="*/ 0 w 12539544"/>
              <a:gd name="connsiteY3" fmla="*/ 433492 h 622300"/>
            </a:gdLst>
            <a:ahLst/>
            <a:cxnLst>
              <a:cxn ang="0">
                <a:pos x="connsiteX0" y="connsiteY0"/>
              </a:cxn>
              <a:cxn ang="0">
                <a:pos x="connsiteX1" y="connsiteY1"/>
              </a:cxn>
              <a:cxn ang="0">
                <a:pos x="connsiteX2" y="connsiteY2"/>
              </a:cxn>
              <a:cxn ang="0">
                <a:pos x="connsiteX3" y="connsiteY3"/>
              </a:cxn>
            </a:cxnLst>
            <a:rect l="l" t="t" r="r" b="b"/>
            <a:pathLst>
              <a:path w="12539544" h="622300">
                <a:moveTo>
                  <a:pt x="12539544" y="0"/>
                </a:moveTo>
                <a:lnTo>
                  <a:pt x="12466070" y="622300"/>
                </a:lnTo>
                <a:lnTo>
                  <a:pt x="0" y="537800"/>
                </a:lnTo>
                <a:lnTo>
                  <a:pt x="0" y="43349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9" name="文本占位符 2"/>
          <p:cNvSpPr>
            <a:spLocks noGrp="1"/>
          </p:cNvSpPr>
          <p:nvPr>
            <p:ph type="body" sz="quarter" idx="10" hasCustomPrompt="1"/>
          </p:nvPr>
        </p:nvSpPr>
        <p:spPr>
          <a:xfrm>
            <a:off x="1" y="659999"/>
            <a:ext cx="12192000" cy="441325"/>
          </a:xfrm>
          <a:prstGeom prst="rect">
            <a:avLst/>
          </a:prstGeom>
        </p:spPr>
        <p:txBody>
          <a:bodyPr/>
          <a:lstStyle>
            <a:lvl1pPr marL="0" indent="0" algn="ctr">
              <a:buNone/>
              <a:defRPr b="1">
                <a:solidFill>
                  <a:schemeClr val="tx1"/>
                </a:solidFill>
                <a:latin typeface="微软雅黑" panose="020B0503020204020204" pitchFamily="34" charset="-122"/>
                <a:ea typeface="微软雅黑" panose="020B0503020204020204" pitchFamily="34" charset="-122"/>
              </a:defRPr>
            </a:lvl1pPr>
            <a:lvl2pPr marL="457200" indent="0">
              <a:buNone/>
              <a:defRPr/>
            </a:lvl2pPr>
          </a:lstStyle>
          <a:p>
            <a:pPr lvl="0"/>
            <a:r>
              <a:rPr lang="zh-CN" altLang="en-US" dirty="0"/>
              <a:t>编辑母版文本样式</a:t>
            </a:r>
            <a:endParaRPr lang="zh-CN" altLang="en-US" dirty="0"/>
          </a:p>
        </p:txBody>
      </p:sp>
      <p:cxnSp>
        <p:nvCxnSpPr>
          <p:cNvPr id="3" name="直接连接符 2"/>
          <p:cNvCxnSpPr/>
          <p:nvPr userDrawn="1"/>
        </p:nvCxnSpPr>
        <p:spPr>
          <a:xfrm>
            <a:off x="5530850" y="1233817"/>
            <a:ext cx="11303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67" name="组合 66"/>
          <p:cNvGrpSpPr/>
          <p:nvPr userDrawn="1"/>
        </p:nvGrpSpPr>
        <p:grpSpPr>
          <a:xfrm>
            <a:off x="11320342" y="336984"/>
            <a:ext cx="375782" cy="381044"/>
            <a:chOff x="2571750" y="2347913"/>
            <a:chExt cx="2154238" cy="2184400"/>
          </a:xfrm>
          <a:solidFill>
            <a:srgbClr val="9C0C15"/>
          </a:solidFill>
        </p:grpSpPr>
        <p:sp>
          <p:nvSpPr>
            <p:cNvPr id="68" name="Freeform 31"/>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32"/>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33"/>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34"/>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35"/>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36"/>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37"/>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38"/>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39"/>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40"/>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41"/>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42"/>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43"/>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44"/>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45"/>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46"/>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47"/>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48"/>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49"/>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50"/>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51"/>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52"/>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53"/>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54"/>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55"/>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56"/>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57"/>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58"/>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59"/>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60"/>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61"/>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62"/>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63"/>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69" name="矩形 68"/>
          <p:cNvSpPr/>
          <p:nvPr userDrawn="1"/>
        </p:nvSpPr>
        <p:spPr>
          <a:xfrm>
            <a:off x="0" y="6667501"/>
            <a:ext cx="12192000" cy="190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 name="直接连接符 2"/>
          <p:cNvCxnSpPr/>
          <p:nvPr userDrawn="1"/>
        </p:nvCxnSpPr>
        <p:spPr>
          <a:xfrm>
            <a:off x="-825500" y="6629400"/>
            <a:ext cx="133858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文本框 63"/>
          <p:cNvSpPr txBox="1"/>
          <p:nvPr userDrawn="1"/>
        </p:nvSpPr>
        <p:spPr>
          <a:xfrm>
            <a:off x="10936013" y="440142"/>
            <a:ext cx="750526" cy="369332"/>
          </a:xfrm>
          <a:prstGeom prst="rect">
            <a:avLst/>
          </a:prstGeom>
          <a:noFill/>
        </p:spPr>
        <p:txBody>
          <a:bodyPr wrap="none" rtlCol="0">
            <a:spAutoFit/>
          </a:bodyPr>
          <a:lstStyle/>
          <a:p>
            <a:r>
              <a:rPr lang="en-US" altLang="zh-CN" sz="1800" b="1" dirty="0"/>
              <a:t>AEAP</a:t>
            </a:r>
            <a:endParaRPr lang="zh-CN" altLang="en-US" sz="1800" b="1" dirty="0"/>
          </a:p>
        </p:txBody>
      </p:sp>
      <p:grpSp>
        <p:nvGrpSpPr>
          <p:cNvPr id="65" name="组合 64"/>
          <p:cNvGrpSpPr/>
          <p:nvPr userDrawn="1"/>
        </p:nvGrpSpPr>
        <p:grpSpPr>
          <a:xfrm>
            <a:off x="10560231" y="428430"/>
            <a:ext cx="375782" cy="381044"/>
            <a:chOff x="2571750" y="2347913"/>
            <a:chExt cx="2154238" cy="2184400"/>
          </a:xfrm>
          <a:solidFill>
            <a:srgbClr val="9C0C15"/>
          </a:solidFill>
        </p:grpSpPr>
        <p:sp>
          <p:nvSpPr>
            <p:cNvPr id="66" name="Freeform 31"/>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32"/>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33"/>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34"/>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35"/>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36"/>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37"/>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38"/>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39"/>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40"/>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41"/>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42"/>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43"/>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44"/>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45"/>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46"/>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47"/>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48"/>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49"/>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50"/>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51"/>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52"/>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53"/>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54"/>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55"/>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56"/>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57"/>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58"/>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59"/>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60"/>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61"/>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62"/>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63"/>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sp>
        <p:nvSpPr>
          <p:cNvPr id="69" name="矩形 68"/>
          <p:cNvSpPr/>
          <p:nvPr userDrawn="1"/>
        </p:nvSpPr>
        <p:spPr>
          <a:xfrm>
            <a:off x="0" y="6604001"/>
            <a:ext cx="12192000" cy="254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组合 69"/>
          <p:cNvGrpSpPr/>
          <p:nvPr userDrawn="1"/>
        </p:nvGrpSpPr>
        <p:grpSpPr>
          <a:xfrm>
            <a:off x="242426" y="663990"/>
            <a:ext cx="434926" cy="434926"/>
            <a:chOff x="226124" y="563587"/>
            <a:chExt cx="434926" cy="434926"/>
          </a:xfrm>
        </p:grpSpPr>
        <p:sp>
          <p:nvSpPr>
            <p:cNvPr id="71" name="椭圆 70"/>
            <p:cNvSpPr/>
            <p:nvPr/>
          </p:nvSpPr>
          <p:spPr bwMode="auto">
            <a:xfrm>
              <a:off x="226124" y="563587"/>
              <a:ext cx="434926" cy="434926"/>
            </a:xfrm>
            <a:prstGeom prst="ellipse">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200">
                <a:solidFill>
                  <a:srgbClr val="013A73"/>
                </a:solidFill>
              </a:endParaRPr>
            </a:p>
          </p:txBody>
        </p:sp>
        <p:sp>
          <p:nvSpPr>
            <p:cNvPr id="72" name="Freeform 5"/>
            <p:cNvSpPr>
              <a:spLocks noEditPoints="1"/>
            </p:cNvSpPr>
            <p:nvPr userDrawn="1"/>
          </p:nvSpPr>
          <p:spPr bwMode="auto">
            <a:xfrm>
              <a:off x="285312" y="713677"/>
              <a:ext cx="316550" cy="192863"/>
            </a:xfrm>
            <a:custGeom>
              <a:avLst/>
              <a:gdLst>
                <a:gd name="T0" fmla="*/ 0 w 353"/>
                <a:gd name="T1" fmla="*/ 0 h 214"/>
                <a:gd name="T2" fmla="*/ 340 w 353"/>
                <a:gd name="T3" fmla="*/ 0 h 214"/>
                <a:gd name="T4" fmla="*/ 340 w 353"/>
                <a:gd name="T5" fmla="*/ 14 h 214"/>
                <a:gd name="T6" fmla="*/ 340 w 353"/>
                <a:gd name="T7" fmla="*/ 41 h 214"/>
                <a:gd name="T8" fmla="*/ 340 w 353"/>
                <a:gd name="T9" fmla="*/ 115 h 214"/>
                <a:gd name="T10" fmla="*/ 349 w 353"/>
                <a:gd name="T11" fmla="*/ 130 h 214"/>
                <a:gd name="T12" fmla="*/ 344 w 353"/>
                <a:gd name="T13" fmla="*/ 142 h 214"/>
                <a:gd name="T14" fmla="*/ 353 w 353"/>
                <a:gd name="T15" fmla="*/ 198 h 214"/>
                <a:gd name="T16" fmla="*/ 329 w 353"/>
                <a:gd name="T17" fmla="*/ 198 h 214"/>
                <a:gd name="T18" fmla="*/ 325 w 353"/>
                <a:gd name="T19" fmla="*/ 177 h 214"/>
                <a:gd name="T20" fmla="*/ 319 w 353"/>
                <a:gd name="T21" fmla="*/ 198 h 214"/>
                <a:gd name="T22" fmla="*/ 313 w 353"/>
                <a:gd name="T23" fmla="*/ 198 h 214"/>
                <a:gd name="T24" fmla="*/ 321 w 353"/>
                <a:gd name="T25" fmla="*/ 142 h 214"/>
                <a:gd name="T26" fmla="*/ 316 w 353"/>
                <a:gd name="T27" fmla="*/ 130 h 214"/>
                <a:gd name="T28" fmla="*/ 325 w 353"/>
                <a:gd name="T29" fmla="*/ 115 h 214"/>
                <a:gd name="T30" fmla="*/ 325 w 353"/>
                <a:gd name="T31" fmla="*/ 41 h 214"/>
                <a:gd name="T32" fmla="*/ 0 w 353"/>
                <a:gd name="T33" fmla="*/ 41 h 214"/>
                <a:gd name="T34" fmla="*/ 0 w 353"/>
                <a:gd name="T35" fmla="*/ 0 h 214"/>
                <a:gd name="T36" fmla="*/ 49 w 353"/>
                <a:gd name="T37" fmla="*/ 66 h 214"/>
                <a:gd name="T38" fmla="*/ 48 w 353"/>
                <a:gd name="T39" fmla="*/ 180 h 214"/>
                <a:gd name="T40" fmla="*/ 175 w 353"/>
                <a:gd name="T41" fmla="*/ 214 h 214"/>
                <a:gd name="T42" fmla="*/ 299 w 353"/>
                <a:gd name="T43" fmla="*/ 180 h 214"/>
                <a:gd name="T44" fmla="*/ 299 w 353"/>
                <a:gd name="T45" fmla="*/ 66 h 214"/>
                <a:gd name="T46" fmla="*/ 49 w 353"/>
                <a:gd name="T47" fmla="*/ 66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3" h="214">
                  <a:moveTo>
                    <a:pt x="0" y="0"/>
                  </a:moveTo>
                  <a:cubicBezTo>
                    <a:pt x="340" y="0"/>
                    <a:pt x="340" y="0"/>
                    <a:pt x="340" y="0"/>
                  </a:cubicBezTo>
                  <a:cubicBezTo>
                    <a:pt x="340" y="14"/>
                    <a:pt x="340" y="14"/>
                    <a:pt x="340" y="14"/>
                  </a:cubicBezTo>
                  <a:cubicBezTo>
                    <a:pt x="340" y="41"/>
                    <a:pt x="340" y="41"/>
                    <a:pt x="340" y="41"/>
                  </a:cubicBezTo>
                  <a:cubicBezTo>
                    <a:pt x="340" y="115"/>
                    <a:pt x="340" y="115"/>
                    <a:pt x="340" y="115"/>
                  </a:cubicBezTo>
                  <a:cubicBezTo>
                    <a:pt x="345" y="118"/>
                    <a:pt x="349" y="123"/>
                    <a:pt x="349" y="130"/>
                  </a:cubicBezTo>
                  <a:cubicBezTo>
                    <a:pt x="349" y="135"/>
                    <a:pt x="347" y="139"/>
                    <a:pt x="344" y="142"/>
                  </a:cubicBezTo>
                  <a:cubicBezTo>
                    <a:pt x="353" y="198"/>
                    <a:pt x="353" y="198"/>
                    <a:pt x="353" y="198"/>
                  </a:cubicBezTo>
                  <a:cubicBezTo>
                    <a:pt x="329" y="198"/>
                    <a:pt x="329" y="198"/>
                    <a:pt x="329" y="198"/>
                  </a:cubicBezTo>
                  <a:cubicBezTo>
                    <a:pt x="325" y="177"/>
                    <a:pt x="325" y="177"/>
                    <a:pt x="325" y="177"/>
                  </a:cubicBezTo>
                  <a:cubicBezTo>
                    <a:pt x="319" y="198"/>
                    <a:pt x="319" y="198"/>
                    <a:pt x="319" y="198"/>
                  </a:cubicBezTo>
                  <a:cubicBezTo>
                    <a:pt x="313" y="198"/>
                    <a:pt x="313" y="198"/>
                    <a:pt x="313" y="198"/>
                  </a:cubicBezTo>
                  <a:cubicBezTo>
                    <a:pt x="321" y="142"/>
                    <a:pt x="321" y="142"/>
                    <a:pt x="321" y="142"/>
                  </a:cubicBezTo>
                  <a:cubicBezTo>
                    <a:pt x="318" y="139"/>
                    <a:pt x="316" y="135"/>
                    <a:pt x="316" y="130"/>
                  </a:cubicBezTo>
                  <a:cubicBezTo>
                    <a:pt x="316" y="123"/>
                    <a:pt x="320" y="118"/>
                    <a:pt x="325" y="115"/>
                  </a:cubicBezTo>
                  <a:cubicBezTo>
                    <a:pt x="325" y="41"/>
                    <a:pt x="325" y="41"/>
                    <a:pt x="325" y="41"/>
                  </a:cubicBezTo>
                  <a:cubicBezTo>
                    <a:pt x="0" y="41"/>
                    <a:pt x="0" y="41"/>
                    <a:pt x="0" y="41"/>
                  </a:cubicBezTo>
                  <a:cubicBezTo>
                    <a:pt x="0" y="0"/>
                    <a:pt x="0" y="0"/>
                    <a:pt x="0" y="0"/>
                  </a:cubicBezTo>
                  <a:close/>
                  <a:moveTo>
                    <a:pt x="49" y="66"/>
                  </a:moveTo>
                  <a:cubicBezTo>
                    <a:pt x="48" y="180"/>
                    <a:pt x="48" y="180"/>
                    <a:pt x="48" y="180"/>
                  </a:cubicBezTo>
                  <a:cubicBezTo>
                    <a:pt x="98" y="179"/>
                    <a:pt x="138" y="194"/>
                    <a:pt x="175" y="214"/>
                  </a:cubicBezTo>
                  <a:cubicBezTo>
                    <a:pt x="206" y="191"/>
                    <a:pt x="246" y="178"/>
                    <a:pt x="299" y="180"/>
                  </a:cubicBezTo>
                  <a:cubicBezTo>
                    <a:pt x="299" y="142"/>
                    <a:pt x="299" y="104"/>
                    <a:pt x="299" y="66"/>
                  </a:cubicBezTo>
                  <a:lnTo>
                    <a:pt x="49" y="66"/>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3" name="文本占位符 2"/>
          <p:cNvSpPr>
            <a:spLocks noGrp="1"/>
          </p:cNvSpPr>
          <p:nvPr>
            <p:ph type="body" sz="quarter" idx="10" hasCustomPrompt="1"/>
          </p:nvPr>
        </p:nvSpPr>
        <p:spPr>
          <a:xfrm>
            <a:off x="689712" y="657333"/>
            <a:ext cx="8656269" cy="441325"/>
          </a:xfrm>
          <a:prstGeom prst="rect">
            <a:avLst/>
          </a:prstGeom>
        </p:spPr>
        <p:txBody>
          <a:bodyPr/>
          <a:lstStyle>
            <a:lvl1pPr marL="0" indent="0">
              <a:buNone/>
              <a:defRPr b="1">
                <a:solidFill>
                  <a:schemeClr val="tx1"/>
                </a:solidFill>
                <a:latin typeface="微软雅黑" panose="020B0503020204020204" pitchFamily="34" charset="-122"/>
                <a:ea typeface="微软雅黑" panose="020B0503020204020204" pitchFamily="34" charset="-122"/>
              </a:defRPr>
            </a:lvl1pPr>
            <a:lvl2pPr marL="457200" indent="0">
              <a:buNone/>
              <a:defRPr/>
            </a:lvl2pPr>
          </a:lstStyle>
          <a:p>
            <a:pPr lvl="0"/>
            <a:r>
              <a:rPr lang="zh-CN" altLang="en-US" dirty="0"/>
              <a:t>编辑母版文本样式</a:t>
            </a:r>
            <a:endParaRPr lang="zh-CN" altLang="en-US" dirty="0"/>
          </a:p>
        </p:txBody>
      </p:sp>
      <p:sp>
        <p:nvSpPr>
          <p:cNvPr id="73" name="文本占位符 2"/>
          <p:cNvSpPr>
            <a:spLocks noGrp="1"/>
          </p:cNvSpPr>
          <p:nvPr>
            <p:ph type="body" sz="quarter" idx="11" hasCustomPrompt="1"/>
          </p:nvPr>
        </p:nvSpPr>
        <p:spPr>
          <a:xfrm>
            <a:off x="689712" y="1203433"/>
            <a:ext cx="8656269" cy="441325"/>
          </a:xfrm>
          <a:prstGeom prst="rect">
            <a:avLst/>
          </a:prstGeom>
        </p:spPr>
        <p:txBody>
          <a:bodyPr/>
          <a:lstStyle>
            <a:lvl1pPr marL="0" indent="0">
              <a:buNone/>
              <a:defRPr sz="2400" b="0">
                <a:solidFill>
                  <a:schemeClr val="tx1"/>
                </a:solidFill>
                <a:latin typeface="微软雅黑" panose="020B0503020204020204" pitchFamily="34" charset="-122"/>
                <a:ea typeface="微软雅黑" panose="020B0503020204020204" pitchFamily="34" charset="-122"/>
              </a:defRPr>
            </a:lvl1pPr>
            <a:lvl2pPr marL="457200" indent="0">
              <a:buNone/>
              <a:defRPr/>
            </a:lvl2pPr>
          </a:lstStyle>
          <a:p>
            <a:pPr lvl="0"/>
            <a:r>
              <a:rPr lang="zh-CN" altLang="en-US" dirty="0"/>
              <a:t>编辑母版文本样式</a:t>
            </a:r>
            <a:endParaRPr lang="zh-CN" altLang="en-US" dirty="0"/>
          </a:p>
        </p:txBody>
      </p:sp>
      <p:grpSp>
        <p:nvGrpSpPr>
          <p:cNvPr id="74" name="组合 73"/>
          <p:cNvGrpSpPr/>
          <p:nvPr userDrawn="1"/>
        </p:nvGrpSpPr>
        <p:grpSpPr>
          <a:xfrm>
            <a:off x="11240170" y="330679"/>
            <a:ext cx="375782" cy="381044"/>
            <a:chOff x="2571750" y="2347913"/>
            <a:chExt cx="2154238" cy="2184400"/>
          </a:xfrm>
          <a:solidFill>
            <a:srgbClr val="9C0C15"/>
          </a:solidFill>
        </p:grpSpPr>
        <p:sp>
          <p:nvSpPr>
            <p:cNvPr id="75" name="Freeform 31"/>
            <p:cNvSpPr>
              <a:spLocks noEditPoints="1"/>
            </p:cNvSpPr>
            <p:nvPr/>
          </p:nvSpPr>
          <p:spPr bwMode="auto">
            <a:xfrm>
              <a:off x="2571750" y="2347913"/>
              <a:ext cx="2154238" cy="2184400"/>
            </a:xfrm>
            <a:custGeom>
              <a:avLst/>
              <a:gdLst>
                <a:gd name="T0" fmla="*/ 254 w 508"/>
                <a:gd name="T1" fmla="*/ 0 h 513"/>
                <a:gd name="T2" fmla="*/ 0 w 508"/>
                <a:gd name="T3" fmla="*/ 256 h 513"/>
                <a:gd name="T4" fmla="*/ 254 w 508"/>
                <a:gd name="T5" fmla="*/ 513 h 513"/>
                <a:gd name="T6" fmla="*/ 508 w 508"/>
                <a:gd name="T7" fmla="*/ 256 h 513"/>
                <a:gd name="T8" fmla="*/ 254 w 508"/>
                <a:gd name="T9" fmla="*/ 0 h 513"/>
                <a:gd name="T10" fmla="*/ 254 w 508"/>
                <a:gd name="T11" fmla="*/ 504 h 513"/>
                <a:gd name="T12" fmla="*/ 9 w 508"/>
                <a:gd name="T13" fmla="*/ 256 h 513"/>
                <a:gd name="T14" fmla="*/ 254 w 508"/>
                <a:gd name="T15" fmla="*/ 9 h 513"/>
                <a:gd name="T16" fmla="*/ 499 w 508"/>
                <a:gd name="T17" fmla="*/ 256 h 513"/>
                <a:gd name="T18" fmla="*/ 254 w 508"/>
                <a:gd name="T19" fmla="*/ 504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13">
                  <a:moveTo>
                    <a:pt x="254" y="0"/>
                  </a:moveTo>
                  <a:cubicBezTo>
                    <a:pt x="114" y="0"/>
                    <a:pt x="0" y="115"/>
                    <a:pt x="0" y="256"/>
                  </a:cubicBezTo>
                  <a:cubicBezTo>
                    <a:pt x="0" y="398"/>
                    <a:pt x="114" y="513"/>
                    <a:pt x="254" y="513"/>
                  </a:cubicBezTo>
                  <a:cubicBezTo>
                    <a:pt x="394" y="513"/>
                    <a:pt x="508" y="398"/>
                    <a:pt x="508" y="256"/>
                  </a:cubicBezTo>
                  <a:cubicBezTo>
                    <a:pt x="508" y="115"/>
                    <a:pt x="394" y="0"/>
                    <a:pt x="254" y="0"/>
                  </a:cubicBezTo>
                  <a:close/>
                  <a:moveTo>
                    <a:pt x="254" y="504"/>
                  </a:moveTo>
                  <a:cubicBezTo>
                    <a:pt x="119" y="504"/>
                    <a:pt x="9" y="393"/>
                    <a:pt x="9" y="256"/>
                  </a:cubicBezTo>
                  <a:cubicBezTo>
                    <a:pt x="9" y="119"/>
                    <a:pt x="119" y="9"/>
                    <a:pt x="254" y="9"/>
                  </a:cubicBezTo>
                  <a:cubicBezTo>
                    <a:pt x="389" y="9"/>
                    <a:pt x="499" y="119"/>
                    <a:pt x="499" y="256"/>
                  </a:cubicBezTo>
                  <a:cubicBezTo>
                    <a:pt x="499" y="393"/>
                    <a:pt x="389" y="504"/>
                    <a:pt x="254" y="5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2"/>
            <p:cNvSpPr/>
            <p:nvPr/>
          </p:nvSpPr>
          <p:spPr bwMode="auto">
            <a:xfrm>
              <a:off x="3449638" y="4246563"/>
              <a:ext cx="134938" cy="149225"/>
            </a:xfrm>
            <a:custGeom>
              <a:avLst/>
              <a:gdLst>
                <a:gd name="T0" fmla="*/ 16 w 32"/>
                <a:gd name="T1" fmla="*/ 22 h 35"/>
                <a:gd name="T2" fmla="*/ 17 w 32"/>
                <a:gd name="T3" fmla="*/ 16 h 35"/>
                <a:gd name="T4" fmla="*/ 31 w 32"/>
                <a:gd name="T5" fmla="*/ 18 h 35"/>
                <a:gd name="T6" fmla="*/ 29 w 32"/>
                <a:gd name="T7" fmla="*/ 31 h 35"/>
                <a:gd name="T8" fmla="*/ 23 w 32"/>
                <a:gd name="T9" fmla="*/ 34 h 35"/>
                <a:gd name="T10" fmla="*/ 15 w 32"/>
                <a:gd name="T11" fmla="*/ 34 h 35"/>
                <a:gd name="T12" fmla="*/ 6 w 32"/>
                <a:gd name="T13" fmla="*/ 31 h 35"/>
                <a:gd name="T14" fmla="*/ 1 w 32"/>
                <a:gd name="T15" fmla="*/ 24 h 35"/>
                <a:gd name="T16" fmla="*/ 1 w 32"/>
                <a:gd name="T17" fmla="*/ 15 h 35"/>
                <a:gd name="T18" fmla="*/ 4 w 32"/>
                <a:gd name="T19" fmla="*/ 6 h 35"/>
                <a:gd name="T20" fmla="*/ 11 w 32"/>
                <a:gd name="T21" fmla="*/ 1 h 35"/>
                <a:gd name="T22" fmla="*/ 19 w 32"/>
                <a:gd name="T23" fmla="*/ 1 h 35"/>
                <a:gd name="T24" fmla="*/ 28 w 32"/>
                <a:gd name="T25" fmla="*/ 5 h 35"/>
                <a:gd name="T26" fmla="*/ 32 w 32"/>
                <a:gd name="T27" fmla="*/ 12 h 35"/>
                <a:gd name="T28" fmla="*/ 25 w 32"/>
                <a:gd name="T29" fmla="*/ 12 h 35"/>
                <a:gd name="T30" fmla="*/ 23 w 32"/>
                <a:gd name="T31" fmla="*/ 8 h 35"/>
                <a:gd name="T32" fmla="*/ 18 w 32"/>
                <a:gd name="T33" fmla="*/ 6 h 35"/>
                <a:gd name="T34" fmla="*/ 11 w 32"/>
                <a:gd name="T35" fmla="*/ 8 h 35"/>
                <a:gd name="T36" fmla="*/ 7 w 32"/>
                <a:gd name="T37" fmla="*/ 16 h 35"/>
                <a:gd name="T38" fmla="*/ 9 w 32"/>
                <a:gd name="T39" fmla="*/ 25 h 35"/>
                <a:gd name="T40" fmla="*/ 15 w 32"/>
                <a:gd name="T41" fmla="*/ 29 h 35"/>
                <a:gd name="T42" fmla="*/ 19 w 32"/>
                <a:gd name="T43" fmla="*/ 28 h 35"/>
                <a:gd name="T44" fmla="*/ 23 w 32"/>
                <a:gd name="T45" fmla="*/ 27 h 35"/>
                <a:gd name="T46" fmla="*/ 24 w 32"/>
                <a:gd name="T47" fmla="*/ 23 h 35"/>
                <a:gd name="T48" fmla="*/ 16 w 32"/>
                <a:gd name="T4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35">
                  <a:moveTo>
                    <a:pt x="16" y="22"/>
                  </a:moveTo>
                  <a:cubicBezTo>
                    <a:pt x="17" y="16"/>
                    <a:pt x="17" y="16"/>
                    <a:pt x="17" y="16"/>
                  </a:cubicBezTo>
                  <a:cubicBezTo>
                    <a:pt x="31" y="18"/>
                    <a:pt x="31" y="18"/>
                    <a:pt x="31" y="18"/>
                  </a:cubicBezTo>
                  <a:cubicBezTo>
                    <a:pt x="29" y="31"/>
                    <a:pt x="29" y="31"/>
                    <a:pt x="29" y="31"/>
                  </a:cubicBezTo>
                  <a:cubicBezTo>
                    <a:pt x="28" y="32"/>
                    <a:pt x="26" y="33"/>
                    <a:pt x="23" y="34"/>
                  </a:cubicBezTo>
                  <a:cubicBezTo>
                    <a:pt x="20" y="34"/>
                    <a:pt x="17" y="35"/>
                    <a:pt x="15" y="34"/>
                  </a:cubicBezTo>
                  <a:cubicBezTo>
                    <a:pt x="11" y="34"/>
                    <a:pt x="8" y="33"/>
                    <a:pt x="6" y="31"/>
                  </a:cubicBezTo>
                  <a:cubicBezTo>
                    <a:pt x="4" y="29"/>
                    <a:pt x="2" y="27"/>
                    <a:pt x="1" y="24"/>
                  </a:cubicBezTo>
                  <a:cubicBezTo>
                    <a:pt x="0" y="21"/>
                    <a:pt x="0" y="18"/>
                    <a:pt x="1" y="15"/>
                  </a:cubicBezTo>
                  <a:cubicBezTo>
                    <a:pt x="1" y="11"/>
                    <a:pt x="2" y="9"/>
                    <a:pt x="4" y="6"/>
                  </a:cubicBezTo>
                  <a:cubicBezTo>
                    <a:pt x="6" y="4"/>
                    <a:pt x="8" y="2"/>
                    <a:pt x="11" y="1"/>
                  </a:cubicBezTo>
                  <a:cubicBezTo>
                    <a:pt x="14" y="0"/>
                    <a:pt x="16" y="0"/>
                    <a:pt x="19" y="1"/>
                  </a:cubicBezTo>
                  <a:cubicBezTo>
                    <a:pt x="23" y="1"/>
                    <a:pt x="26" y="2"/>
                    <a:pt x="28" y="5"/>
                  </a:cubicBezTo>
                  <a:cubicBezTo>
                    <a:pt x="31" y="7"/>
                    <a:pt x="32" y="9"/>
                    <a:pt x="32" y="12"/>
                  </a:cubicBezTo>
                  <a:cubicBezTo>
                    <a:pt x="25" y="12"/>
                    <a:pt x="25" y="12"/>
                    <a:pt x="25" y="12"/>
                  </a:cubicBezTo>
                  <a:cubicBezTo>
                    <a:pt x="25" y="11"/>
                    <a:pt x="24" y="9"/>
                    <a:pt x="23" y="8"/>
                  </a:cubicBezTo>
                  <a:cubicBezTo>
                    <a:pt x="22" y="7"/>
                    <a:pt x="20" y="6"/>
                    <a:pt x="18" y="6"/>
                  </a:cubicBezTo>
                  <a:cubicBezTo>
                    <a:pt x="16" y="6"/>
                    <a:pt x="13" y="6"/>
                    <a:pt x="11" y="8"/>
                  </a:cubicBezTo>
                  <a:cubicBezTo>
                    <a:pt x="9" y="9"/>
                    <a:pt x="8" y="12"/>
                    <a:pt x="7" y="16"/>
                  </a:cubicBezTo>
                  <a:cubicBezTo>
                    <a:pt x="7" y="19"/>
                    <a:pt x="7" y="22"/>
                    <a:pt x="9" y="25"/>
                  </a:cubicBezTo>
                  <a:cubicBezTo>
                    <a:pt x="10" y="27"/>
                    <a:pt x="12" y="28"/>
                    <a:pt x="15" y="29"/>
                  </a:cubicBezTo>
                  <a:cubicBezTo>
                    <a:pt x="16" y="29"/>
                    <a:pt x="18" y="29"/>
                    <a:pt x="19" y="28"/>
                  </a:cubicBezTo>
                  <a:cubicBezTo>
                    <a:pt x="21" y="28"/>
                    <a:pt x="22" y="28"/>
                    <a:pt x="23" y="27"/>
                  </a:cubicBezTo>
                  <a:cubicBezTo>
                    <a:pt x="24" y="23"/>
                    <a:pt x="24" y="23"/>
                    <a:pt x="24" y="23"/>
                  </a:cubicBezTo>
                  <a:lnTo>
                    <a:pt x="16"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3"/>
            <p:cNvSpPr/>
            <p:nvPr/>
          </p:nvSpPr>
          <p:spPr bwMode="auto">
            <a:xfrm>
              <a:off x="3287713" y="4198938"/>
              <a:ext cx="153988" cy="166688"/>
            </a:xfrm>
            <a:custGeom>
              <a:avLst/>
              <a:gdLst>
                <a:gd name="T0" fmla="*/ 0 w 97"/>
                <a:gd name="T1" fmla="*/ 84 h 105"/>
                <a:gd name="T2" fmla="*/ 30 w 97"/>
                <a:gd name="T3" fmla="*/ 0 h 105"/>
                <a:gd name="T4" fmla="*/ 46 w 97"/>
                <a:gd name="T5" fmla="*/ 6 h 105"/>
                <a:gd name="T6" fmla="*/ 62 w 97"/>
                <a:gd name="T7" fmla="*/ 73 h 105"/>
                <a:gd name="T8" fmla="*/ 81 w 97"/>
                <a:gd name="T9" fmla="*/ 17 h 105"/>
                <a:gd name="T10" fmla="*/ 97 w 97"/>
                <a:gd name="T11" fmla="*/ 22 h 105"/>
                <a:gd name="T12" fmla="*/ 67 w 97"/>
                <a:gd name="T13" fmla="*/ 105 h 105"/>
                <a:gd name="T14" fmla="*/ 49 w 97"/>
                <a:gd name="T15" fmla="*/ 100 h 105"/>
                <a:gd name="T16" fmla="*/ 35 w 97"/>
                <a:gd name="T17" fmla="*/ 35 h 105"/>
                <a:gd name="T18" fmla="*/ 17 w 97"/>
                <a:gd name="T19" fmla="*/ 89 h 105"/>
                <a:gd name="T20" fmla="*/ 0 w 97"/>
                <a:gd name="T21" fmla="*/ 8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105">
                  <a:moveTo>
                    <a:pt x="0" y="84"/>
                  </a:moveTo>
                  <a:lnTo>
                    <a:pt x="30" y="0"/>
                  </a:lnTo>
                  <a:lnTo>
                    <a:pt x="46" y="6"/>
                  </a:lnTo>
                  <a:lnTo>
                    <a:pt x="62" y="73"/>
                  </a:lnTo>
                  <a:lnTo>
                    <a:pt x="81" y="17"/>
                  </a:lnTo>
                  <a:lnTo>
                    <a:pt x="97" y="22"/>
                  </a:lnTo>
                  <a:lnTo>
                    <a:pt x="67" y="105"/>
                  </a:lnTo>
                  <a:lnTo>
                    <a:pt x="49" y="100"/>
                  </a:lnTo>
                  <a:lnTo>
                    <a:pt x="35" y="35"/>
                  </a:lnTo>
                  <a:lnTo>
                    <a:pt x="17" y="89"/>
                  </a:lnTo>
                  <a:lnTo>
                    <a:pt x="0" y="8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4"/>
            <p:cNvSpPr/>
            <p:nvPr/>
          </p:nvSpPr>
          <p:spPr bwMode="auto">
            <a:xfrm>
              <a:off x="2889250" y="3935413"/>
              <a:ext cx="182563" cy="174625"/>
            </a:xfrm>
            <a:custGeom>
              <a:avLst/>
              <a:gdLst>
                <a:gd name="T0" fmla="*/ 0 w 115"/>
                <a:gd name="T1" fmla="*/ 56 h 110"/>
                <a:gd name="T2" fmla="*/ 67 w 115"/>
                <a:gd name="T3" fmla="*/ 0 h 110"/>
                <a:gd name="T4" fmla="*/ 81 w 115"/>
                <a:gd name="T5" fmla="*/ 14 h 110"/>
                <a:gd name="T6" fmla="*/ 59 w 115"/>
                <a:gd name="T7" fmla="*/ 78 h 110"/>
                <a:gd name="T8" fmla="*/ 105 w 115"/>
                <a:gd name="T9" fmla="*/ 40 h 110"/>
                <a:gd name="T10" fmla="*/ 115 w 115"/>
                <a:gd name="T11" fmla="*/ 54 h 110"/>
                <a:gd name="T12" fmla="*/ 46 w 115"/>
                <a:gd name="T13" fmla="*/ 110 h 110"/>
                <a:gd name="T14" fmla="*/ 35 w 115"/>
                <a:gd name="T15" fmla="*/ 97 h 110"/>
                <a:gd name="T16" fmla="*/ 56 w 115"/>
                <a:gd name="T17" fmla="*/ 32 h 110"/>
                <a:gd name="T18" fmla="*/ 11 w 115"/>
                <a:gd name="T19" fmla="*/ 70 h 110"/>
                <a:gd name="T20" fmla="*/ 0 w 115"/>
                <a:gd name="T21" fmla="*/ 5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10">
                  <a:moveTo>
                    <a:pt x="0" y="56"/>
                  </a:moveTo>
                  <a:lnTo>
                    <a:pt x="67" y="0"/>
                  </a:lnTo>
                  <a:lnTo>
                    <a:pt x="81" y="14"/>
                  </a:lnTo>
                  <a:lnTo>
                    <a:pt x="59" y="78"/>
                  </a:lnTo>
                  <a:lnTo>
                    <a:pt x="105" y="40"/>
                  </a:lnTo>
                  <a:lnTo>
                    <a:pt x="115" y="54"/>
                  </a:lnTo>
                  <a:lnTo>
                    <a:pt x="46" y="110"/>
                  </a:lnTo>
                  <a:lnTo>
                    <a:pt x="35" y="97"/>
                  </a:lnTo>
                  <a:lnTo>
                    <a:pt x="56" y="32"/>
                  </a:lnTo>
                  <a:lnTo>
                    <a:pt x="11" y="70"/>
                  </a:lnTo>
                  <a:lnTo>
                    <a:pt x="0"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5"/>
            <p:cNvSpPr>
              <a:spLocks noEditPoints="1"/>
            </p:cNvSpPr>
            <p:nvPr/>
          </p:nvSpPr>
          <p:spPr bwMode="auto">
            <a:xfrm>
              <a:off x="3144838" y="4144963"/>
              <a:ext cx="147638" cy="147638"/>
            </a:xfrm>
            <a:custGeom>
              <a:avLst/>
              <a:gdLst>
                <a:gd name="T0" fmla="*/ 17 w 35"/>
                <a:gd name="T1" fmla="*/ 7 h 35"/>
                <a:gd name="T2" fmla="*/ 24 w 35"/>
                <a:gd name="T3" fmla="*/ 8 h 35"/>
                <a:gd name="T4" fmla="*/ 28 w 35"/>
                <a:gd name="T5" fmla="*/ 14 h 35"/>
                <a:gd name="T6" fmla="*/ 26 w 35"/>
                <a:gd name="T7" fmla="*/ 22 h 35"/>
                <a:gd name="T8" fmla="*/ 19 w 35"/>
                <a:gd name="T9" fmla="*/ 28 h 35"/>
                <a:gd name="T10" fmla="*/ 12 w 35"/>
                <a:gd name="T11" fmla="*/ 27 h 35"/>
                <a:gd name="T12" fmla="*/ 8 w 35"/>
                <a:gd name="T13" fmla="*/ 21 h 35"/>
                <a:gd name="T14" fmla="*/ 10 w 35"/>
                <a:gd name="T15" fmla="*/ 13 h 35"/>
                <a:gd name="T16" fmla="*/ 17 w 35"/>
                <a:gd name="T17" fmla="*/ 7 h 35"/>
                <a:gd name="T18" fmla="*/ 1 w 35"/>
                <a:gd name="T19" fmla="*/ 22 h 35"/>
                <a:gd name="T20" fmla="*/ 9 w 35"/>
                <a:gd name="T21" fmla="*/ 32 h 35"/>
                <a:gd name="T22" fmla="*/ 21 w 35"/>
                <a:gd name="T23" fmla="*/ 34 h 35"/>
                <a:gd name="T24" fmla="*/ 32 w 35"/>
                <a:gd name="T25" fmla="*/ 26 h 35"/>
                <a:gd name="T26" fmla="*/ 35 w 35"/>
                <a:gd name="T27" fmla="*/ 13 h 35"/>
                <a:gd name="T28" fmla="*/ 27 w 35"/>
                <a:gd name="T29" fmla="*/ 3 h 35"/>
                <a:gd name="T30" fmla="*/ 20 w 35"/>
                <a:gd name="T31" fmla="*/ 0 h 35"/>
                <a:gd name="T32" fmla="*/ 15 w 35"/>
                <a:gd name="T33" fmla="*/ 1 h 35"/>
                <a:gd name="T34" fmla="*/ 10 w 35"/>
                <a:gd name="T35" fmla="*/ 3 h 35"/>
                <a:gd name="T36" fmla="*/ 4 w 35"/>
                <a:gd name="T37" fmla="*/ 9 h 35"/>
                <a:gd name="T38" fmla="*/ 1 w 35"/>
                <a:gd name="T39"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5">
                  <a:moveTo>
                    <a:pt x="17" y="7"/>
                  </a:moveTo>
                  <a:cubicBezTo>
                    <a:pt x="19" y="6"/>
                    <a:pt x="22" y="6"/>
                    <a:pt x="24" y="8"/>
                  </a:cubicBezTo>
                  <a:cubicBezTo>
                    <a:pt x="26" y="9"/>
                    <a:pt x="28" y="11"/>
                    <a:pt x="28" y="14"/>
                  </a:cubicBezTo>
                  <a:cubicBezTo>
                    <a:pt x="29" y="16"/>
                    <a:pt x="28" y="19"/>
                    <a:pt x="26" y="22"/>
                  </a:cubicBezTo>
                  <a:cubicBezTo>
                    <a:pt x="24" y="25"/>
                    <a:pt x="22" y="27"/>
                    <a:pt x="19" y="28"/>
                  </a:cubicBezTo>
                  <a:cubicBezTo>
                    <a:pt x="17" y="29"/>
                    <a:pt x="14" y="29"/>
                    <a:pt x="12" y="27"/>
                  </a:cubicBezTo>
                  <a:cubicBezTo>
                    <a:pt x="10" y="26"/>
                    <a:pt x="8" y="24"/>
                    <a:pt x="8" y="21"/>
                  </a:cubicBezTo>
                  <a:cubicBezTo>
                    <a:pt x="7" y="19"/>
                    <a:pt x="8" y="16"/>
                    <a:pt x="10" y="13"/>
                  </a:cubicBezTo>
                  <a:cubicBezTo>
                    <a:pt x="12" y="10"/>
                    <a:pt x="14" y="8"/>
                    <a:pt x="17" y="7"/>
                  </a:cubicBezTo>
                  <a:close/>
                  <a:moveTo>
                    <a:pt x="1" y="22"/>
                  </a:moveTo>
                  <a:cubicBezTo>
                    <a:pt x="2" y="26"/>
                    <a:pt x="5" y="30"/>
                    <a:pt x="9" y="32"/>
                  </a:cubicBezTo>
                  <a:cubicBezTo>
                    <a:pt x="13" y="35"/>
                    <a:pt x="17" y="35"/>
                    <a:pt x="21" y="34"/>
                  </a:cubicBezTo>
                  <a:cubicBezTo>
                    <a:pt x="26" y="33"/>
                    <a:pt x="29" y="30"/>
                    <a:pt x="32" y="26"/>
                  </a:cubicBezTo>
                  <a:cubicBezTo>
                    <a:pt x="35" y="21"/>
                    <a:pt x="35" y="17"/>
                    <a:pt x="35" y="13"/>
                  </a:cubicBezTo>
                  <a:cubicBezTo>
                    <a:pt x="34" y="9"/>
                    <a:pt x="31" y="5"/>
                    <a:pt x="27" y="3"/>
                  </a:cubicBezTo>
                  <a:cubicBezTo>
                    <a:pt x="24" y="2"/>
                    <a:pt x="22" y="1"/>
                    <a:pt x="20" y="0"/>
                  </a:cubicBezTo>
                  <a:cubicBezTo>
                    <a:pt x="18" y="0"/>
                    <a:pt x="17" y="0"/>
                    <a:pt x="15" y="1"/>
                  </a:cubicBezTo>
                  <a:cubicBezTo>
                    <a:pt x="13" y="1"/>
                    <a:pt x="11" y="2"/>
                    <a:pt x="10" y="3"/>
                  </a:cubicBezTo>
                  <a:cubicBezTo>
                    <a:pt x="8" y="4"/>
                    <a:pt x="6" y="7"/>
                    <a:pt x="4" y="9"/>
                  </a:cubicBezTo>
                  <a:cubicBezTo>
                    <a:pt x="1" y="14"/>
                    <a:pt x="0" y="18"/>
                    <a:pt x="1"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6"/>
            <p:cNvSpPr>
              <a:spLocks noEditPoints="1"/>
            </p:cNvSpPr>
            <p:nvPr/>
          </p:nvSpPr>
          <p:spPr bwMode="auto">
            <a:xfrm>
              <a:off x="3000375" y="4038600"/>
              <a:ext cx="157163" cy="160338"/>
            </a:xfrm>
            <a:custGeom>
              <a:avLst/>
              <a:gdLst>
                <a:gd name="T0" fmla="*/ 25 w 37"/>
                <a:gd name="T1" fmla="*/ 11 h 38"/>
                <a:gd name="T2" fmla="*/ 29 w 37"/>
                <a:gd name="T3" fmla="*/ 15 h 38"/>
                <a:gd name="T4" fmla="*/ 31 w 37"/>
                <a:gd name="T5" fmla="*/ 18 h 38"/>
                <a:gd name="T6" fmla="*/ 30 w 37"/>
                <a:gd name="T7" fmla="*/ 21 h 38"/>
                <a:gd name="T8" fmla="*/ 27 w 37"/>
                <a:gd name="T9" fmla="*/ 26 h 38"/>
                <a:gd name="T10" fmla="*/ 22 w 37"/>
                <a:gd name="T11" fmla="*/ 30 h 38"/>
                <a:gd name="T12" fmla="*/ 19 w 37"/>
                <a:gd name="T13" fmla="*/ 32 h 38"/>
                <a:gd name="T14" fmla="*/ 16 w 37"/>
                <a:gd name="T15" fmla="*/ 31 h 38"/>
                <a:gd name="T16" fmla="*/ 13 w 37"/>
                <a:gd name="T17" fmla="*/ 29 h 38"/>
                <a:gd name="T18" fmla="*/ 9 w 37"/>
                <a:gd name="T19" fmla="*/ 25 h 38"/>
                <a:gd name="T20" fmla="*/ 23 w 37"/>
                <a:gd name="T21" fmla="*/ 9 h 38"/>
                <a:gd name="T22" fmla="*/ 25 w 37"/>
                <a:gd name="T23" fmla="*/ 11 h 38"/>
                <a:gd name="T24" fmla="*/ 0 w 37"/>
                <a:gd name="T25" fmla="*/ 25 h 38"/>
                <a:gd name="T26" fmla="*/ 10 w 37"/>
                <a:gd name="T27" fmla="*/ 33 h 38"/>
                <a:gd name="T28" fmla="*/ 15 w 37"/>
                <a:gd name="T29" fmla="*/ 37 h 38"/>
                <a:gd name="T30" fmla="*/ 20 w 37"/>
                <a:gd name="T31" fmla="*/ 38 h 38"/>
                <a:gd name="T32" fmla="*/ 27 w 37"/>
                <a:gd name="T33" fmla="*/ 36 h 38"/>
                <a:gd name="T34" fmla="*/ 32 w 37"/>
                <a:gd name="T35" fmla="*/ 31 h 38"/>
                <a:gd name="T36" fmla="*/ 36 w 37"/>
                <a:gd name="T37" fmla="*/ 24 h 38"/>
                <a:gd name="T38" fmla="*/ 37 w 37"/>
                <a:gd name="T39" fmla="*/ 18 h 38"/>
                <a:gd name="T40" fmla="*/ 35 w 37"/>
                <a:gd name="T41" fmla="*/ 13 h 38"/>
                <a:gd name="T42" fmla="*/ 31 w 37"/>
                <a:gd name="T43" fmla="*/ 8 h 38"/>
                <a:gd name="T44" fmla="*/ 22 w 37"/>
                <a:gd name="T45" fmla="*/ 0 h 38"/>
                <a:gd name="T46" fmla="*/ 0 w 37"/>
                <a:gd name="T47"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38">
                  <a:moveTo>
                    <a:pt x="25" y="11"/>
                  </a:moveTo>
                  <a:cubicBezTo>
                    <a:pt x="28" y="13"/>
                    <a:pt x="29" y="14"/>
                    <a:pt x="29" y="15"/>
                  </a:cubicBezTo>
                  <a:cubicBezTo>
                    <a:pt x="30" y="16"/>
                    <a:pt x="31" y="17"/>
                    <a:pt x="31" y="18"/>
                  </a:cubicBezTo>
                  <a:cubicBezTo>
                    <a:pt x="31" y="19"/>
                    <a:pt x="31" y="20"/>
                    <a:pt x="30" y="21"/>
                  </a:cubicBezTo>
                  <a:cubicBezTo>
                    <a:pt x="30" y="23"/>
                    <a:pt x="28" y="24"/>
                    <a:pt x="27" y="26"/>
                  </a:cubicBezTo>
                  <a:cubicBezTo>
                    <a:pt x="25" y="28"/>
                    <a:pt x="24" y="29"/>
                    <a:pt x="22" y="30"/>
                  </a:cubicBezTo>
                  <a:cubicBezTo>
                    <a:pt x="21" y="31"/>
                    <a:pt x="20" y="32"/>
                    <a:pt x="19" y="32"/>
                  </a:cubicBezTo>
                  <a:cubicBezTo>
                    <a:pt x="18" y="32"/>
                    <a:pt x="17" y="31"/>
                    <a:pt x="16" y="31"/>
                  </a:cubicBezTo>
                  <a:cubicBezTo>
                    <a:pt x="15" y="31"/>
                    <a:pt x="14" y="30"/>
                    <a:pt x="13" y="29"/>
                  </a:cubicBezTo>
                  <a:cubicBezTo>
                    <a:pt x="9" y="25"/>
                    <a:pt x="9" y="25"/>
                    <a:pt x="9" y="25"/>
                  </a:cubicBezTo>
                  <a:cubicBezTo>
                    <a:pt x="23" y="9"/>
                    <a:pt x="23" y="9"/>
                    <a:pt x="23" y="9"/>
                  </a:cubicBezTo>
                  <a:lnTo>
                    <a:pt x="25" y="11"/>
                  </a:lnTo>
                  <a:close/>
                  <a:moveTo>
                    <a:pt x="0" y="25"/>
                  </a:moveTo>
                  <a:cubicBezTo>
                    <a:pt x="10" y="33"/>
                    <a:pt x="10" y="33"/>
                    <a:pt x="10" y="33"/>
                  </a:cubicBezTo>
                  <a:cubicBezTo>
                    <a:pt x="12" y="35"/>
                    <a:pt x="13" y="36"/>
                    <a:pt x="15" y="37"/>
                  </a:cubicBezTo>
                  <a:cubicBezTo>
                    <a:pt x="17" y="37"/>
                    <a:pt x="18" y="38"/>
                    <a:pt x="20" y="38"/>
                  </a:cubicBezTo>
                  <a:cubicBezTo>
                    <a:pt x="22" y="38"/>
                    <a:pt x="24" y="37"/>
                    <a:pt x="27" y="36"/>
                  </a:cubicBezTo>
                  <a:cubicBezTo>
                    <a:pt x="28" y="34"/>
                    <a:pt x="30" y="33"/>
                    <a:pt x="32" y="31"/>
                  </a:cubicBezTo>
                  <a:cubicBezTo>
                    <a:pt x="34" y="28"/>
                    <a:pt x="35" y="26"/>
                    <a:pt x="36" y="24"/>
                  </a:cubicBezTo>
                  <a:cubicBezTo>
                    <a:pt x="37" y="22"/>
                    <a:pt x="37" y="20"/>
                    <a:pt x="37" y="18"/>
                  </a:cubicBezTo>
                  <a:cubicBezTo>
                    <a:pt x="37" y="16"/>
                    <a:pt x="36" y="14"/>
                    <a:pt x="35" y="13"/>
                  </a:cubicBezTo>
                  <a:cubicBezTo>
                    <a:pt x="35" y="11"/>
                    <a:pt x="33" y="10"/>
                    <a:pt x="31" y="8"/>
                  </a:cubicBezTo>
                  <a:cubicBezTo>
                    <a:pt x="22" y="0"/>
                    <a:pt x="22" y="0"/>
                    <a:pt x="22" y="0"/>
                  </a:cubicBezTo>
                  <a:lnTo>
                    <a:pt x="0"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7"/>
            <p:cNvSpPr>
              <a:spLocks noEditPoints="1"/>
            </p:cNvSpPr>
            <p:nvPr/>
          </p:nvSpPr>
          <p:spPr bwMode="auto">
            <a:xfrm>
              <a:off x="2800350" y="3851275"/>
              <a:ext cx="161925" cy="144463"/>
            </a:xfrm>
            <a:custGeom>
              <a:avLst/>
              <a:gdLst>
                <a:gd name="T0" fmla="*/ 46 w 102"/>
                <a:gd name="T1" fmla="*/ 24 h 91"/>
                <a:gd name="T2" fmla="*/ 80 w 102"/>
                <a:gd name="T3" fmla="*/ 18 h 91"/>
                <a:gd name="T4" fmla="*/ 56 w 102"/>
                <a:gd name="T5" fmla="*/ 45 h 91"/>
                <a:gd name="T6" fmla="*/ 46 w 102"/>
                <a:gd name="T7" fmla="*/ 24 h 91"/>
                <a:gd name="T8" fmla="*/ 102 w 102"/>
                <a:gd name="T9" fmla="*/ 16 h 91"/>
                <a:gd name="T10" fmla="*/ 94 w 102"/>
                <a:gd name="T11" fmla="*/ 0 h 91"/>
                <a:gd name="T12" fmla="*/ 0 w 102"/>
                <a:gd name="T13" fmla="*/ 13 h 91"/>
                <a:gd name="T14" fmla="*/ 8 w 102"/>
                <a:gd name="T15" fmla="*/ 29 h 91"/>
                <a:gd name="T16" fmla="*/ 30 w 102"/>
                <a:gd name="T17" fmla="*/ 26 h 91"/>
                <a:gd name="T18" fmla="*/ 48 w 102"/>
                <a:gd name="T19" fmla="*/ 56 h 91"/>
                <a:gd name="T20" fmla="*/ 32 w 102"/>
                <a:gd name="T21" fmla="*/ 75 h 91"/>
                <a:gd name="T22" fmla="*/ 43 w 102"/>
                <a:gd name="T23" fmla="*/ 91 h 91"/>
                <a:gd name="T24" fmla="*/ 102 w 102"/>
                <a:gd name="T25" fmla="*/ 1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91">
                  <a:moveTo>
                    <a:pt x="46" y="24"/>
                  </a:moveTo>
                  <a:lnTo>
                    <a:pt x="80" y="18"/>
                  </a:lnTo>
                  <a:lnTo>
                    <a:pt x="56" y="45"/>
                  </a:lnTo>
                  <a:lnTo>
                    <a:pt x="46" y="24"/>
                  </a:lnTo>
                  <a:close/>
                  <a:moveTo>
                    <a:pt x="102" y="16"/>
                  </a:moveTo>
                  <a:lnTo>
                    <a:pt x="94" y="0"/>
                  </a:lnTo>
                  <a:lnTo>
                    <a:pt x="0" y="13"/>
                  </a:lnTo>
                  <a:lnTo>
                    <a:pt x="8" y="29"/>
                  </a:lnTo>
                  <a:lnTo>
                    <a:pt x="30" y="26"/>
                  </a:lnTo>
                  <a:lnTo>
                    <a:pt x="48" y="56"/>
                  </a:lnTo>
                  <a:lnTo>
                    <a:pt x="32" y="75"/>
                  </a:lnTo>
                  <a:lnTo>
                    <a:pt x="43" y="91"/>
                  </a:lnTo>
                  <a:lnTo>
                    <a:pt x="102"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8"/>
            <p:cNvSpPr/>
            <p:nvPr/>
          </p:nvSpPr>
          <p:spPr bwMode="auto">
            <a:xfrm>
              <a:off x="2746375" y="3684588"/>
              <a:ext cx="168275" cy="152400"/>
            </a:xfrm>
            <a:custGeom>
              <a:avLst/>
              <a:gdLst>
                <a:gd name="T0" fmla="*/ 0 w 106"/>
                <a:gd name="T1" fmla="*/ 29 h 96"/>
                <a:gd name="T2" fmla="*/ 82 w 106"/>
                <a:gd name="T3" fmla="*/ 0 h 96"/>
                <a:gd name="T4" fmla="*/ 88 w 106"/>
                <a:gd name="T5" fmla="*/ 19 h 96"/>
                <a:gd name="T6" fmla="*/ 56 w 106"/>
                <a:gd name="T7" fmla="*/ 29 h 96"/>
                <a:gd name="T8" fmla="*/ 66 w 106"/>
                <a:gd name="T9" fmla="*/ 62 h 96"/>
                <a:gd name="T10" fmla="*/ 101 w 106"/>
                <a:gd name="T11" fmla="*/ 51 h 96"/>
                <a:gd name="T12" fmla="*/ 106 w 106"/>
                <a:gd name="T13" fmla="*/ 67 h 96"/>
                <a:gd name="T14" fmla="*/ 24 w 106"/>
                <a:gd name="T15" fmla="*/ 96 h 96"/>
                <a:gd name="T16" fmla="*/ 16 w 106"/>
                <a:gd name="T17" fmla="*/ 80 h 96"/>
                <a:gd name="T18" fmla="*/ 53 w 106"/>
                <a:gd name="T19" fmla="*/ 67 h 96"/>
                <a:gd name="T20" fmla="*/ 42 w 106"/>
                <a:gd name="T21" fmla="*/ 35 h 96"/>
                <a:gd name="T22" fmla="*/ 5 w 106"/>
                <a:gd name="T23" fmla="*/ 48 h 96"/>
                <a:gd name="T24" fmla="*/ 0 w 106"/>
                <a:gd name="T25"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 h="96">
                  <a:moveTo>
                    <a:pt x="0" y="29"/>
                  </a:moveTo>
                  <a:lnTo>
                    <a:pt x="82" y="0"/>
                  </a:lnTo>
                  <a:lnTo>
                    <a:pt x="88" y="19"/>
                  </a:lnTo>
                  <a:lnTo>
                    <a:pt x="56" y="29"/>
                  </a:lnTo>
                  <a:lnTo>
                    <a:pt x="66" y="62"/>
                  </a:lnTo>
                  <a:lnTo>
                    <a:pt x="101" y="51"/>
                  </a:lnTo>
                  <a:lnTo>
                    <a:pt x="106" y="67"/>
                  </a:lnTo>
                  <a:lnTo>
                    <a:pt x="24" y="96"/>
                  </a:lnTo>
                  <a:lnTo>
                    <a:pt x="16" y="80"/>
                  </a:lnTo>
                  <a:lnTo>
                    <a:pt x="53" y="67"/>
                  </a:lnTo>
                  <a:lnTo>
                    <a:pt x="42" y="35"/>
                  </a:lnTo>
                  <a:lnTo>
                    <a:pt x="5" y="48"/>
                  </a:lnTo>
                  <a:lnTo>
                    <a:pt x="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9"/>
            <p:cNvSpPr/>
            <p:nvPr/>
          </p:nvSpPr>
          <p:spPr bwMode="auto">
            <a:xfrm>
              <a:off x="2716213" y="3560763"/>
              <a:ext cx="147638" cy="119063"/>
            </a:xfrm>
            <a:custGeom>
              <a:avLst/>
              <a:gdLst>
                <a:gd name="T0" fmla="*/ 9 w 35"/>
                <a:gd name="T1" fmla="*/ 1 h 28"/>
                <a:gd name="T2" fmla="*/ 11 w 35"/>
                <a:gd name="T3" fmla="*/ 8 h 28"/>
                <a:gd name="T4" fmla="*/ 7 w 35"/>
                <a:gd name="T5" fmla="*/ 11 h 28"/>
                <a:gd name="T6" fmla="*/ 6 w 35"/>
                <a:gd name="T7" fmla="*/ 16 h 28"/>
                <a:gd name="T8" fmla="*/ 8 w 35"/>
                <a:gd name="T9" fmla="*/ 20 h 28"/>
                <a:gd name="T10" fmla="*/ 12 w 35"/>
                <a:gd name="T11" fmla="*/ 21 h 28"/>
                <a:gd name="T12" fmla="*/ 14 w 35"/>
                <a:gd name="T13" fmla="*/ 20 h 28"/>
                <a:gd name="T14" fmla="*/ 15 w 35"/>
                <a:gd name="T15" fmla="*/ 18 h 28"/>
                <a:gd name="T16" fmla="*/ 15 w 35"/>
                <a:gd name="T17" fmla="*/ 12 h 28"/>
                <a:gd name="T18" fmla="*/ 17 w 35"/>
                <a:gd name="T19" fmla="*/ 4 h 28"/>
                <a:gd name="T20" fmla="*/ 23 w 35"/>
                <a:gd name="T21" fmla="*/ 0 h 28"/>
                <a:gd name="T22" fmla="*/ 28 w 35"/>
                <a:gd name="T23" fmla="*/ 1 h 28"/>
                <a:gd name="T24" fmla="*/ 32 w 35"/>
                <a:gd name="T25" fmla="*/ 4 h 28"/>
                <a:gd name="T26" fmla="*/ 34 w 35"/>
                <a:gd name="T27" fmla="*/ 10 h 28"/>
                <a:gd name="T28" fmla="*/ 33 w 35"/>
                <a:gd name="T29" fmla="*/ 20 h 28"/>
                <a:gd name="T30" fmla="*/ 27 w 35"/>
                <a:gd name="T31" fmla="*/ 24 h 28"/>
                <a:gd name="T32" fmla="*/ 25 w 35"/>
                <a:gd name="T33" fmla="*/ 18 h 28"/>
                <a:gd name="T34" fmla="*/ 28 w 35"/>
                <a:gd name="T35" fmla="*/ 16 h 28"/>
                <a:gd name="T36" fmla="*/ 29 w 35"/>
                <a:gd name="T37" fmla="*/ 11 h 28"/>
                <a:gd name="T38" fmla="*/ 27 w 35"/>
                <a:gd name="T39" fmla="*/ 7 h 28"/>
                <a:gd name="T40" fmla="*/ 25 w 35"/>
                <a:gd name="T41" fmla="*/ 6 h 28"/>
                <a:gd name="T42" fmla="*/ 23 w 35"/>
                <a:gd name="T43" fmla="*/ 8 h 28"/>
                <a:gd name="T44" fmla="*/ 22 w 35"/>
                <a:gd name="T45" fmla="*/ 14 h 28"/>
                <a:gd name="T46" fmla="*/ 21 w 35"/>
                <a:gd name="T47" fmla="*/ 22 h 28"/>
                <a:gd name="T48" fmla="*/ 18 w 35"/>
                <a:gd name="T49" fmla="*/ 26 h 28"/>
                <a:gd name="T50" fmla="*/ 13 w 35"/>
                <a:gd name="T51" fmla="*/ 28 h 28"/>
                <a:gd name="T52" fmla="*/ 7 w 35"/>
                <a:gd name="T53" fmla="*/ 27 h 28"/>
                <a:gd name="T54" fmla="*/ 3 w 35"/>
                <a:gd name="T55" fmla="*/ 24 h 28"/>
                <a:gd name="T56" fmla="*/ 0 w 35"/>
                <a:gd name="T57" fmla="*/ 17 h 28"/>
                <a:gd name="T58" fmla="*/ 2 w 35"/>
                <a:gd name="T59" fmla="*/ 7 h 28"/>
                <a:gd name="T60" fmla="*/ 9 w 35"/>
                <a:gd name="T6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28">
                  <a:moveTo>
                    <a:pt x="9" y="1"/>
                  </a:moveTo>
                  <a:cubicBezTo>
                    <a:pt x="11" y="8"/>
                    <a:pt x="11" y="8"/>
                    <a:pt x="11" y="8"/>
                  </a:cubicBezTo>
                  <a:cubicBezTo>
                    <a:pt x="9" y="8"/>
                    <a:pt x="7" y="10"/>
                    <a:pt x="7" y="11"/>
                  </a:cubicBezTo>
                  <a:cubicBezTo>
                    <a:pt x="6" y="12"/>
                    <a:pt x="6" y="14"/>
                    <a:pt x="6" y="16"/>
                  </a:cubicBezTo>
                  <a:cubicBezTo>
                    <a:pt x="6" y="18"/>
                    <a:pt x="7" y="19"/>
                    <a:pt x="8" y="20"/>
                  </a:cubicBezTo>
                  <a:cubicBezTo>
                    <a:pt x="9" y="21"/>
                    <a:pt x="10" y="22"/>
                    <a:pt x="12" y="21"/>
                  </a:cubicBezTo>
                  <a:cubicBezTo>
                    <a:pt x="12" y="21"/>
                    <a:pt x="13" y="21"/>
                    <a:pt x="14" y="20"/>
                  </a:cubicBezTo>
                  <a:cubicBezTo>
                    <a:pt x="14" y="20"/>
                    <a:pt x="14" y="19"/>
                    <a:pt x="15" y="18"/>
                  </a:cubicBezTo>
                  <a:cubicBezTo>
                    <a:pt x="15" y="17"/>
                    <a:pt x="15" y="15"/>
                    <a:pt x="15" y="12"/>
                  </a:cubicBezTo>
                  <a:cubicBezTo>
                    <a:pt x="15" y="9"/>
                    <a:pt x="16" y="6"/>
                    <a:pt x="17" y="4"/>
                  </a:cubicBezTo>
                  <a:cubicBezTo>
                    <a:pt x="18" y="2"/>
                    <a:pt x="20" y="1"/>
                    <a:pt x="23" y="0"/>
                  </a:cubicBezTo>
                  <a:cubicBezTo>
                    <a:pt x="25" y="0"/>
                    <a:pt x="26" y="0"/>
                    <a:pt x="28" y="1"/>
                  </a:cubicBezTo>
                  <a:cubicBezTo>
                    <a:pt x="29" y="2"/>
                    <a:pt x="31" y="3"/>
                    <a:pt x="32" y="4"/>
                  </a:cubicBezTo>
                  <a:cubicBezTo>
                    <a:pt x="33" y="6"/>
                    <a:pt x="34" y="8"/>
                    <a:pt x="34" y="10"/>
                  </a:cubicBezTo>
                  <a:cubicBezTo>
                    <a:pt x="35" y="14"/>
                    <a:pt x="35" y="18"/>
                    <a:pt x="33" y="20"/>
                  </a:cubicBezTo>
                  <a:cubicBezTo>
                    <a:pt x="32" y="22"/>
                    <a:pt x="30" y="24"/>
                    <a:pt x="27" y="24"/>
                  </a:cubicBezTo>
                  <a:cubicBezTo>
                    <a:pt x="25" y="18"/>
                    <a:pt x="25" y="18"/>
                    <a:pt x="25" y="18"/>
                  </a:cubicBezTo>
                  <a:cubicBezTo>
                    <a:pt x="27" y="17"/>
                    <a:pt x="28" y="17"/>
                    <a:pt x="28" y="16"/>
                  </a:cubicBezTo>
                  <a:cubicBezTo>
                    <a:pt x="29" y="15"/>
                    <a:pt x="29" y="13"/>
                    <a:pt x="29" y="11"/>
                  </a:cubicBezTo>
                  <a:cubicBezTo>
                    <a:pt x="28" y="9"/>
                    <a:pt x="28" y="8"/>
                    <a:pt x="27" y="7"/>
                  </a:cubicBezTo>
                  <a:cubicBezTo>
                    <a:pt x="26" y="7"/>
                    <a:pt x="25" y="6"/>
                    <a:pt x="25" y="6"/>
                  </a:cubicBezTo>
                  <a:cubicBezTo>
                    <a:pt x="24" y="7"/>
                    <a:pt x="23" y="7"/>
                    <a:pt x="23" y="8"/>
                  </a:cubicBezTo>
                  <a:cubicBezTo>
                    <a:pt x="22" y="9"/>
                    <a:pt x="22" y="11"/>
                    <a:pt x="22" y="14"/>
                  </a:cubicBezTo>
                  <a:cubicBezTo>
                    <a:pt x="21" y="17"/>
                    <a:pt x="21" y="20"/>
                    <a:pt x="21" y="22"/>
                  </a:cubicBezTo>
                  <a:cubicBezTo>
                    <a:pt x="20" y="23"/>
                    <a:pt x="19" y="25"/>
                    <a:pt x="18" y="26"/>
                  </a:cubicBezTo>
                  <a:cubicBezTo>
                    <a:pt x="17" y="27"/>
                    <a:pt x="15" y="28"/>
                    <a:pt x="13" y="28"/>
                  </a:cubicBezTo>
                  <a:cubicBezTo>
                    <a:pt x="11" y="28"/>
                    <a:pt x="9" y="28"/>
                    <a:pt x="7" y="27"/>
                  </a:cubicBezTo>
                  <a:cubicBezTo>
                    <a:pt x="6" y="27"/>
                    <a:pt x="4" y="25"/>
                    <a:pt x="3" y="24"/>
                  </a:cubicBezTo>
                  <a:cubicBezTo>
                    <a:pt x="2" y="22"/>
                    <a:pt x="1" y="20"/>
                    <a:pt x="0" y="17"/>
                  </a:cubicBezTo>
                  <a:cubicBezTo>
                    <a:pt x="0" y="13"/>
                    <a:pt x="0" y="9"/>
                    <a:pt x="2" y="7"/>
                  </a:cubicBezTo>
                  <a:cubicBezTo>
                    <a:pt x="3" y="4"/>
                    <a:pt x="6" y="3"/>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40"/>
            <p:cNvSpPr/>
            <p:nvPr/>
          </p:nvSpPr>
          <p:spPr bwMode="auto">
            <a:xfrm>
              <a:off x="3675063" y="4251325"/>
              <a:ext cx="122238" cy="149225"/>
            </a:xfrm>
            <a:custGeom>
              <a:avLst/>
              <a:gdLst>
                <a:gd name="T0" fmla="*/ 0 w 29"/>
                <a:gd name="T1" fmla="*/ 3 h 35"/>
                <a:gd name="T2" fmla="*/ 7 w 29"/>
                <a:gd name="T3" fmla="*/ 2 h 35"/>
                <a:gd name="T4" fmla="*/ 9 w 29"/>
                <a:gd name="T5" fmla="*/ 20 h 35"/>
                <a:gd name="T6" fmla="*/ 9 w 29"/>
                <a:gd name="T7" fmla="*/ 25 h 35"/>
                <a:gd name="T8" fmla="*/ 12 w 29"/>
                <a:gd name="T9" fmla="*/ 28 h 35"/>
                <a:gd name="T10" fmla="*/ 16 w 29"/>
                <a:gd name="T11" fmla="*/ 29 h 35"/>
                <a:gd name="T12" fmla="*/ 20 w 29"/>
                <a:gd name="T13" fmla="*/ 28 h 35"/>
                <a:gd name="T14" fmla="*/ 22 w 29"/>
                <a:gd name="T15" fmla="*/ 25 h 35"/>
                <a:gd name="T16" fmla="*/ 22 w 29"/>
                <a:gd name="T17" fmla="*/ 19 h 35"/>
                <a:gd name="T18" fmla="*/ 20 w 29"/>
                <a:gd name="T19" fmla="*/ 1 h 35"/>
                <a:gd name="T20" fmla="*/ 27 w 29"/>
                <a:gd name="T21" fmla="*/ 0 h 35"/>
                <a:gd name="T22" fmla="*/ 28 w 29"/>
                <a:gd name="T23" fmla="*/ 18 h 35"/>
                <a:gd name="T24" fmla="*/ 28 w 29"/>
                <a:gd name="T25" fmla="*/ 26 h 35"/>
                <a:gd name="T26" fmla="*/ 27 w 29"/>
                <a:gd name="T27" fmla="*/ 30 h 35"/>
                <a:gd name="T28" fmla="*/ 23 w 29"/>
                <a:gd name="T29" fmla="*/ 33 h 35"/>
                <a:gd name="T30" fmla="*/ 17 w 29"/>
                <a:gd name="T31" fmla="*/ 35 h 35"/>
                <a:gd name="T32" fmla="*/ 10 w 29"/>
                <a:gd name="T33" fmla="*/ 34 h 35"/>
                <a:gd name="T34" fmla="*/ 6 w 29"/>
                <a:gd name="T35" fmla="*/ 32 h 35"/>
                <a:gd name="T36" fmla="*/ 3 w 29"/>
                <a:gd name="T37" fmla="*/ 28 h 35"/>
                <a:gd name="T38" fmla="*/ 2 w 29"/>
                <a:gd name="T39" fmla="*/ 20 h 35"/>
                <a:gd name="T40" fmla="*/ 0 w 29"/>
                <a:gd name="T41"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35">
                  <a:moveTo>
                    <a:pt x="0" y="3"/>
                  </a:moveTo>
                  <a:cubicBezTo>
                    <a:pt x="7" y="2"/>
                    <a:pt x="7" y="2"/>
                    <a:pt x="7" y="2"/>
                  </a:cubicBezTo>
                  <a:cubicBezTo>
                    <a:pt x="9" y="20"/>
                    <a:pt x="9" y="20"/>
                    <a:pt x="9" y="20"/>
                  </a:cubicBezTo>
                  <a:cubicBezTo>
                    <a:pt x="9" y="23"/>
                    <a:pt x="9" y="25"/>
                    <a:pt x="9" y="25"/>
                  </a:cubicBezTo>
                  <a:cubicBezTo>
                    <a:pt x="10" y="27"/>
                    <a:pt x="11" y="28"/>
                    <a:pt x="12" y="28"/>
                  </a:cubicBezTo>
                  <a:cubicBezTo>
                    <a:pt x="13" y="29"/>
                    <a:pt x="14" y="29"/>
                    <a:pt x="16" y="29"/>
                  </a:cubicBezTo>
                  <a:cubicBezTo>
                    <a:pt x="18" y="29"/>
                    <a:pt x="19" y="29"/>
                    <a:pt x="20" y="28"/>
                  </a:cubicBezTo>
                  <a:cubicBezTo>
                    <a:pt x="21" y="27"/>
                    <a:pt x="22" y="26"/>
                    <a:pt x="22" y="25"/>
                  </a:cubicBezTo>
                  <a:cubicBezTo>
                    <a:pt x="22" y="24"/>
                    <a:pt x="22" y="22"/>
                    <a:pt x="22" y="19"/>
                  </a:cubicBezTo>
                  <a:cubicBezTo>
                    <a:pt x="20" y="1"/>
                    <a:pt x="20" y="1"/>
                    <a:pt x="20" y="1"/>
                  </a:cubicBezTo>
                  <a:cubicBezTo>
                    <a:pt x="27" y="0"/>
                    <a:pt x="27" y="0"/>
                    <a:pt x="27" y="0"/>
                  </a:cubicBezTo>
                  <a:cubicBezTo>
                    <a:pt x="28" y="18"/>
                    <a:pt x="28" y="18"/>
                    <a:pt x="28" y="18"/>
                  </a:cubicBezTo>
                  <a:cubicBezTo>
                    <a:pt x="29" y="22"/>
                    <a:pt x="29" y="24"/>
                    <a:pt x="28" y="26"/>
                  </a:cubicBezTo>
                  <a:cubicBezTo>
                    <a:pt x="28" y="28"/>
                    <a:pt x="28" y="29"/>
                    <a:pt x="27" y="30"/>
                  </a:cubicBezTo>
                  <a:cubicBezTo>
                    <a:pt x="26" y="32"/>
                    <a:pt x="25" y="33"/>
                    <a:pt x="23" y="33"/>
                  </a:cubicBezTo>
                  <a:cubicBezTo>
                    <a:pt x="22" y="34"/>
                    <a:pt x="20" y="35"/>
                    <a:pt x="17" y="35"/>
                  </a:cubicBezTo>
                  <a:cubicBezTo>
                    <a:pt x="14" y="35"/>
                    <a:pt x="11" y="35"/>
                    <a:pt x="10" y="34"/>
                  </a:cubicBezTo>
                  <a:cubicBezTo>
                    <a:pt x="8" y="34"/>
                    <a:pt x="7" y="33"/>
                    <a:pt x="6" y="32"/>
                  </a:cubicBezTo>
                  <a:cubicBezTo>
                    <a:pt x="5" y="31"/>
                    <a:pt x="4" y="30"/>
                    <a:pt x="3" y="28"/>
                  </a:cubicBezTo>
                  <a:cubicBezTo>
                    <a:pt x="3" y="27"/>
                    <a:pt x="2" y="24"/>
                    <a:pt x="2" y="20"/>
                  </a:cubicBez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41"/>
            <p:cNvSpPr/>
            <p:nvPr/>
          </p:nvSpPr>
          <p:spPr bwMode="auto">
            <a:xfrm>
              <a:off x="3814763" y="4216400"/>
              <a:ext cx="147638" cy="166688"/>
            </a:xfrm>
            <a:custGeom>
              <a:avLst/>
              <a:gdLst>
                <a:gd name="T0" fmla="*/ 24 w 93"/>
                <a:gd name="T1" fmla="*/ 105 h 105"/>
                <a:gd name="T2" fmla="*/ 0 w 93"/>
                <a:gd name="T3" fmla="*/ 19 h 105"/>
                <a:gd name="T4" fmla="*/ 18 w 93"/>
                <a:gd name="T5" fmla="*/ 16 h 105"/>
                <a:gd name="T6" fmla="*/ 69 w 93"/>
                <a:gd name="T7" fmla="*/ 62 h 105"/>
                <a:gd name="T8" fmla="*/ 53 w 93"/>
                <a:gd name="T9" fmla="*/ 6 h 105"/>
                <a:gd name="T10" fmla="*/ 69 w 93"/>
                <a:gd name="T11" fmla="*/ 0 h 105"/>
                <a:gd name="T12" fmla="*/ 93 w 93"/>
                <a:gd name="T13" fmla="*/ 86 h 105"/>
                <a:gd name="T14" fmla="*/ 75 w 93"/>
                <a:gd name="T15" fmla="*/ 91 h 105"/>
                <a:gd name="T16" fmla="*/ 24 w 93"/>
                <a:gd name="T17" fmla="*/ 43 h 105"/>
                <a:gd name="T18" fmla="*/ 40 w 93"/>
                <a:gd name="T19" fmla="*/ 99 h 105"/>
                <a:gd name="T20" fmla="*/ 24 w 93"/>
                <a:gd name="T21"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105">
                  <a:moveTo>
                    <a:pt x="24" y="105"/>
                  </a:moveTo>
                  <a:lnTo>
                    <a:pt x="0" y="19"/>
                  </a:lnTo>
                  <a:lnTo>
                    <a:pt x="18" y="16"/>
                  </a:lnTo>
                  <a:lnTo>
                    <a:pt x="69" y="62"/>
                  </a:lnTo>
                  <a:lnTo>
                    <a:pt x="53" y="6"/>
                  </a:lnTo>
                  <a:lnTo>
                    <a:pt x="69" y="0"/>
                  </a:lnTo>
                  <a:lnTo>
                    <a:pt x="93" y="86"/>
                  </a:lnTo>
                  <a:lnTo>
                    <a:pt x="75" y="91"/>
                  </a:lnTo>
                  <a:lnTo>
                    <a:pt x="24" y="43"/>
                  </a:lnTo>
                  <a:lnTo>
                    <a:pt x="40" y="99"/>
                  </a:lnTo>
                  <a:lnTo>
                    <a:pt x="24"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42"/>
            <p:cNvSpPr/>
            <p:nvPr/>
          </p:nvSpPr>
          <p:spPr bwMode="auto">
            <a:xfrm>
              <a:off x="3949700" y="4195763"/>
              <a:ext cx="80963" cy="139700"/>
            </a:xfrm>
            <a:custGeom>
              <a:avLst/>
              <a:gdLst>
                <a:gd name="T0" fmla="*/ 35 w 51"/>
                <a:gd name="T1" fmla="*/ 88 h 88"/>
                <a:gd name="T2" fmla="*/ 0 w 51"/>
                <a:gd name="T3" fmla="*/ 5 h 88"/>
                <a:gd name="T4" fmla="*/ 16 w 51"/>
                <a:gd name="T5" fmla="*/ 0 h 88"/>
                <a:gd name="T6" fmla="*/ 51 w 51"/>
                <a:gd name="T7" fmla="*/ 80 h 88"/>
                <a:gd name="T8" fmla="*/ 35 w 51"/>
                <a:gd name="T9" fmla="*/ 88 h 88"/>
              </a:gdLst>
              <a:ahLst/>
              <a:cxnLst>
                <a:cxn ang="0">
                  <a:pos x="T0" y="T1"/>
                </a:cxn>
                <a:cxn ang="0">
                  <a:pos x="T2" y="T3"/>
                </a:cxn>
                <a:cxn ang="0">
                  <a:pos x="T4" y="T5"/>
                </a:cxn>
                <a:cxn ang="0">
                  <a:pos x="T6" y="T7"/>
                </a:cxn>
                <a:cxn ang="0">
                  <a:pos x="T8" y="T9"/>
                </a:cxn>
              </a:cxnLst>
              <a:rect l="0" t="0" r="r" b="b"/>
              <a:pathLst>
                <a:path w="51" h="88">
                  <a:moveTo>
                    <a:pt x="35" y="88"/>
                  </a:moveTo>
                  <a:lnTo>
                    <a:pt x="0" y="5"/>
                  </a:lnTo>
                  <a:lnTo>
                    <a:pt x="16" y="0"/>
                  </a:lnTo>
                  <a:lnTo>
                    <a:pt x="51" y="80"/>
                  </a:lnTo>
                  <a:lnTo>
                    <a:pt x="35" y="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43"/>
            <p:cNvSpPr/>
            <p:nvPr/>
          </p:nvSpPr>
          <p:spPr bwMode="auto">
            <a:xfrm>
              <a:off x="3987800" y="4127500"/>
              <a:ext cx="139700" cy="161925"/>
            </a:xfrm>
            <a:custGeom>
              <a:avLst/>
              <a:gdLst>
                <a:gd name="T0" fmla="*/ 72 w 88"/>
                <a:gd name="T1" fmla="*/ 102 h 102"/>
                <a:gd name="T2" fmla="*/ 0 w 88"/>
                <a:gd name="T3" fmla="*/ 40 h 102"/>
                <a:gd name="T4" fmla="*/ 19 w 88"/>
                <a:gd name="T5" fmla="*/ 32 h 102"/>
                <a:gd name="T6" fmla="*/ 70 w 88"/>
                <a:gd name="T7" fmla="*/ 78 h 102"/>
                <a:gd name="T8" fmla="*/ 56 w 88"/>
                <a:gd name="T9" fmla="*/ 11 h 102"/>
                <a:gd name="T10" fmla="*/ 72 w 88"/>
                <a:gd name="T11" fmla="*/ 0 h 102"/>
                <a:gd name="T12" fmla="*/ 88 w 88"/>
                <a:gd name="T13" fmla="*/ 94 h 102"/>
                <a:gd name="T14" fmla="*/ 72 w 88"/>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02">
                  <a:moveTo>
                    <a:pt x="72" y="102"/>
                  </a:moveTo>
                  <a:lnTo>
                    <a:pt x="0" y="40"/>
                  </a:lnTo>
                  <a:lnTo>
                    <a:pt x="19" y="32"/>
                  </a:lnTo>
                  <a:lnTo>
                    <a:pt x="70" y="78"/>
                  </a:lnTo>
                  <a:lnTo>
                    <a:pt x="56" y="11"/>
                  </a:lnTo>
                  <a:lnTo>
                    <a:pt x="72" y="0"/>
                  </a:lnTo>
                  <a:lnTo>
                    <a:pt x="88" y="94"/>
                  </a:lnTo>
                  <a:lnTo>
                    <a:pt x="72"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44"/>
            <p:cNvSpPr/>
            <p:nvPr/>
          </p:nvSpPr>
          <p:spPr bwMode="auto">
            <a:xfrm>
              <a:off x="4114800" y="4054475"/>
              <a:ext cx="169863" cy="174625"/>
            </a:xfrm>
            <a:custGeom>
              <a:avLst/>
              <a:gdLst>
                <a:gd name="T0" fmla="*/ 57 w 107"/>
                <a:gd name="T1" fmla="*/ 110 h 110"/>
                <a:gd name="T2" fmla="*/ 0 w 107"/>
                <a:gd name="T3" fmla="*/ 40 h 110"/>
                <a:gd name="T4" fmla="*/ 51 w 107"/>
                <a:gd name="T5" fmla="*/ 0 h 110"/>
                <a:gd name="T6" fmla="*/ 62 w 107"/>
                <a:gd name="T7" fmla="*/ 11 h 110"/>
                <a:gd name="T8" fmla="*/ 24 w 107"/>
                <a:gd name="T9" fmla="*/ 40 h 110"/>
                <a:gd name="T10" fmla="*/ 35 w 107"/>
                <a:gd name="T11" fmla="*/ 57 h 110"/>
                <a:gd name="T12" fmla="*/ 70 w 107"/>
                <a:gd name="T13" fmla="*/ 30 h 110"/>
                <a:gd name="T14" fmla="*/ 81 w 107"/>
                <a:gd name="T15" fmla="*/ 40 h 110"/>
                <a:gd name="T16" fmla="*/ 46 w 107"/>
                <a:gd name="T17" fmla="*/ 67 h 110"/>
                <a:gd name="T18" fmla="*/ 59 w 107"/>
                <a:gd name="T19" fmla="*/ 86 h 110"/>
                <a:gd name="T20" fmla="*/ 99 w 107"/>
                <a:gd name="T21" fmla="*/ 57 h 110"/>
                <a:gd name="T22" fmla="*/ 107 w 107"/>
                <a:gd name="T23" fmla="*/ 67 h 110"/>
                <a:gd name="T24" fmla="*/ 57 w 107"/>
                <a:gd name="T25"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10">
                  <a:moveTo>
                    <a:pt x="57" y="110"/>
                  </a:moveTo>
                  <a:lnTo>
                    <a:pt x="0" y="40"/>
                  </a:lnTo>
                  <a:lnTo>
                    <a:pt x="51" y="0"/>
                  </a:lnTo>
                  <a:lnTo>
                    <a:pt x="62" y="11"/>
                  </a:lnTo>
                  <a:lnTo>
                    <a:pt x="24" y="40"/>
                  </a:lnTo>
                  <a:lnTo>
                    <a:pt x="35" y="57"/>
                  </a:lnTo>
                  <a:lnTo>
                    <a:pt x="70" y="30"/>
                  </a:lnTo>
                  <a:lnTo>
                    <a:pt x="81" y="40"/>
                  </a:lnTo>
                  <a:lnTo>
                    <a:pt x="46" y="67"/>
                  </a:lnTo>
                  <a:lnTo>
                    <a:pt x="59" y="86"/>
                  </a:lnTo>
                  <a:lnTo>
                    <a:pt x="99" y="57"/>
                  </a:lnTo>
                  <a:lnTo>
                    <a:pt x="107" y="67"/>
                  </a:lnTo>
                  <a:lnTo>
                    <a:pt x="57" y="1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45"/>
            <p:cNvSpPr>
              <a:spLocks noEditPoints="1"/>
            </p:cNvSpPr>
            <p:nvPr/>
          </p:nvSpPr>
          <p:spPr bwMode="auto">
            <a:xfrm>
              <a:off x="4217988" y="3965575"/>
              <a:ext cx="185738" cy="166688"/>
            </a:xfrm>
            <a:custGeom>
              <a:avLst/>
              <a:gdLst>
                <a:gd name="T0" fmla="*/ 8 w 44"/>
                <a:gd name="T1" fmla="*/ 16 h 39"/>
                <a:gd name="T2" fmla="*/ 12 w 44"/>
                <a:gd name="T3" fmla="*/ 12 h 39"/>
                <a:gd name="T4" fmla="*/ 15 w 44"/>
                <a:gd name="T5" fmla="*/ 8 h 39"/>
                <a:gd name="T6" fmla="*/ 18 w 44"/>
                <a:gd name="T7" fmla="*/ 7 h 39"/>
                <a:gd name="T8" fmla="*/ 21 w 44"/>
                <a:gd name="T9" fmla="*/ 9 h 39"/>
                <a:gd name="T10" fmla="*/ 22 w 44"/>
                <a:gd name="T11" fmla="*/ 11 h 39"/>
                <a:gd name="T12" fmla="*/ 22 w 44"/>
                <a:gd name="T13" fmla="*/ 13 h 39"/>
                <a:gd name="T14" fmla="*/ 18 w 44"/>
                <a:gd name="T15" fmla="*/ 18 h 39"/>
                <a:gd name="T16" fmla="*/ 15 w 44"/>
                <a:gd name="T17" fmla="*/ 21 h 39"/>
                <a:gd name="T18" fmla="*/ 8 w 44"/>
                <a:gd name="T19" fmla="*/ 16 h 39"/>
                <a:gd name="T20" fmla="*/ 29 w 44"/>
                <a:gd name="T21" fmla="*/ 34 h 39"/>
                <a:gd name="T22" fmla="*/ 19 w 44"/>
                <a:gd name="T23" fmla="*/ 25 h 39"/>
                <a:gd name="T24" fmla="*/ 19 w 44"/>
                <a:gd name="T25" fmla="*/ 24 h 39"/>
                <a:gd name="T26" fmla="*/ 22 w 44"/>
                <a:gd name="T27" fmla="*/ 22 h 39"/>
                <a:gd name="T28" fmla="*/ 24 w 44"/>
                <a:gd name="T29" fmla="*/ 21 h 39"/>
                <a:gd name="T30" fmla="*/ 30 w 44"/>
                <a:gd name="T31" fmla="*/ 22 h 39"/>
                <a:gd name="T32" fmla="*/ 39 w 44"/>
                <a:gd name="T33" fmla="*/ 23 h 39"/>
                <a:gd name="T34" fmla="*/ 44 w 44"/>
                <a:gd name="T35" fmla="*/ 17 h 39"/>
                <a:gd name="T36" fmla="*/ 37 w 44"/>
                <a:gd name="T37" fmla="*/ 16 h 39"/>
                <a:gd name="T38" fmla="*/ 30 w 44"/>
                <a:gd name="T39" fmla="*/ 15 h 39"/>
                <a:gd name="T40" fmla="*/ 26 w 44"/>
                <a:gd name="T41" fmla="*/ 16 h 39"/>
                <a:gd name="T42" fmla="*/ 28 w 44"/>
                <a:gd name="T43" fmla="*/ 9 h 39"/>
                <a:gd name="T44" fmla="*/ 25 w 44"/>
                <a:gd name="T45" fmla="*/ 3 h 39"/>
                <a:gd name="T46" fmla="*/ 20 w 44"/>
                <a:gd name="T47" fmla="*/ 1 h 39"/>
                <a:gd name="T48" fmla="*/ 15 w 44"/>
                <a:gd name="T49" fmla="*/ 1 h 39"/>
                <a:gd name="T50" fmla="*/ 9 w 44"/>
                <a:gd name="T51" fmla="*/ 6 h 39"/>
                <a:gd name="T52" fmla="*/ 0 w 44"/>
                <a:gd name="T53" fmla="*/ 17 h 39"/>
                <a:gd name="T54" fmla="*/ 24 w 44"/>
                <a:gd name="T55" fmla="*/ 39 h 39"/>
                <a:gd name="T56" fmla="*/ 29 w 44"/>
                <a:gd name="T57"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4" h="39">
                  <a:moveTo>
                    <a:pt x="8" y="16"/>
                  </a:moveTo>
                  <a:cubicBezTo>
                    <a:pt x="12" y="12"/>
                    <a:pt x="12" y="12"/>
                    <a:pt x="12" y="12"/>
                  </a:cubicBezTo>
                  <a:cubicBezTo>
                    <a:pt x="14" y="10"/>
                    <a:pt x="15" y="9"/>
                    <a:pt x="15" y="8"/>
                  </a:cubicBezTo>
                  <a:cubicBezTo>
                    <a:pt x="16" y="8"/>
                    <a:pt x="17" y="7"/>
                    <a:pt x="18" y="7"/>
                  </a:cubicBezTo>
                  <a:cubicBezTo>
                    <a:pt x="19" y="7"/>
                    <a:pt x="20" y="8"/>
                    <a:pt x="21" y="9"/>
                  </a:cubicBezTo>
                  <a:cubicBezTo>
                    <a:pt x="21" y="9"/>
                    <a:pt x="22" y="10"/>
                    <a:pt x="22" y="11"/>
                  </a:cubicBezTo>
                  <a:cubicBezTo>
                    <a:pt x="22" y="11"/>
                    <a:pt x="22" y="12"/>
                    <a:pt x="22" y="13"/>
                  </a:cubicBezTo>
                  <a:cubicBezTo>
                    <a:pt x="21" y="14"/>
                    <a:pt x="20" y="15"/>
                    <a:pt x="18" y="18"/>
                  </a:cubicBezTo>
                  <a:cubicBezTo>
                    <a:pt x="15" y="21"/>
                    <a:pt x="15" y="21"/>
                    <a:pt x="15" y="21"/>
                  </a:cubicBezTo>
                  <a:lnTo>
                    <a:pt x="8" y="16"/>
                  </a:lnTo>
                  <a:close/>
                  <a:moveTo>
                    <a:pt x="29" y="34"/>
                  </a:moveTo>
                  <a:cubicBezTo>
                    <a:pt x="19" y="25"/>
                    <a:pt x="19" y="25"/>
                    <a:pt x="19" y="25"/>
                  </a:cubicBezTo>
                  <a:cubicBezTo>
                    <a:pt x="19" y="24"/>
                    <a:pt x="19" y="24"/>
                    <a:pt x="19" y="24"/>
                  </a:cubicBezTo>
                  <a:cubicBezTo>
                    <a:pt x="20" y="23"/>
                    <a:pt x="21" y="22"/>
                    <a:pt x="22" y="22"/>
                  </a:cubicBezTo>
                  <a:cubicBezTo>
                    <a:pt x="23" y="21"/>
                    <a:pt x="23" y="21"/>
                    <a:pt x="24" y="21"/>
                  </a:cubicBezTo>
                  <a:cubicBezTo>
                    <a:pt x="25" y="21"/>
                    <a:pt x="27" y="21"/>
                    <a:pt x="30" y="22"/>
                  </a:cubicBezTo>
                  <a:cubicBezTo>
                    <a:pt x="39" y="23"/>
                    <a:pt x="39" y="23"/>
                    <a:pt x="39" y="23"/>
                  </a:cubicBezTo>
                  <a:cubicBezTo>
                    <a:pt x="44" y="17"/>
                    <a:pt x="44" y="17"/>
                    <a:pt x="44" y="17"/>
                  </a:cubicBezTo>
                  <a:cubicBezTo>
                    <a:pt x="37" y="16"/>
                    <a:pt x="37" y="16"/>
                    <a:pt x="37" y="16"/>
                  </a:cubicBezTo>
                  <a:cubicBezTo>
                    <a:pt x="34" y="15"/>
                    <a:pt x="32" y="15"/>
                    <a:pt x="30" y="15"/>
                  </a:cubicBezTo>
                  <a:cubicBezTo>
                    <a:pt x="29" y="15"/>
                    <a:pt x="27" y="15"/>
                    <a:pt x="26" y="16"/>
                  </a:cubicBezTo>
                  <a:cubicBezTo>
                    <a:pt x="27" y="13"/>
                    <a:pt x="28" y="11"/>
                    <a:pt x="28" y="9"/>
                  </a:cubicBezTo>
                  <a:cubicBezTo>
                    <a:pt x="28" y="7"/>
                    <a:pt x="27" y="5"/>
                    <a:pt x="25" y="3"/>
                  </a:cubicBezTo>
                  <a:cubicBezTo>
                    <a:pt x="23" y="2"/>
                    <a:pt x="22" y="1"/>
                    <a:pt x="20" y="1"/>
                  </a:cubicBezTo>
                  <a:cubicBezTo>
                    <a:pt x="18" y="0"/>
                    <a:pt x="17" y="1"/>
                    <a:pt x="15" y="1"/>
                  </a:cubicBezTo>
                  <a:cubicBezTo>
                    <a:pt x="14" y="2"/>
                    <a:pt x="12" y="4"/>
                    <a:pt x="9" y="6"/>
                  </a:cubicBezTo>
                  <a:cubicBezTo>
                    <a:pt x="0" y="17"/>
                    <a:pt x="0" y="17"/>
                    <a:pt x="0" y="17"/>
                  </a:cubicBezTo>
                  <a:cubicBezTo>
                    <a:pt x="24" y="39"/>
                    <a:pt x="24" y="39"/>
                    <a:pt x="24" y="39"/>
                  </a:cubicBezTo>
                  <a:lnTo>
                    <a:pt x="29"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46"/>
            <p:cNvSpPr/>
            <p:nvPr/>
          </p:nvSpPr>
          <p:spPr bwMode="auto">
            <a:xfrm>
              <a:off x="4319588" y="3859213"/>
              <a:ext cx="152400" cy="136525"/>
            </a:xfrm>
            <a:custGeom>
              <a:avLst/>
              <a:gdLst>
                <a:gd name="T0" fmla="*/ 15 w 36"/>
                <a:gd name="T1" fmla="*/ 30 h 32"/>
                <a:gd name="T2" fmla="*/ 18 w 36"/>
                <a:gd name="T3" fmla="*/ 25 h 32"/>
                <a:gd name="T4" fmla="*/ 24 w 36"/>
                <a:gd name="T5" fmla="*/ 25 h 32"/>
                <a:gd name="T6" fmla="*/ 28 w 36"/>
                <a:gd name="T7" fmla="*/ 22 h 32"/>
                <a:gd name="T8" fmla="*/ 29 w 36"/>
                <a:gd name="T9" fmla="*/ 17 h 32"/>
                <a:gd name="T10" fmla="*/ 27 w 36"/>
                <a:gd name="T11" fmla="*/ 14 h 32"/>
                <a:gd name="T12" fmla="*/ 25 w 36"/>
                <a:gd name="T13" fmla="*/ 14 h 32"/>
                <a:gd name="T14" fmla="*/ 23 w 36"/>
                <a:gd name="T15" fmla="*/ 15 h 32"/>
                <a:gd name="T16" fmla="*/ 19 w 36"/>
                <a:gd name="T17" fmla="*/ 19 h 32"/>
                <a:gd name="T18" fmla="*/ 12 w 36"/>
                <a:gd name="T19" fmla="*/ 23 h 32"/>
                <a:gd name="T20" fmla="*/ 4 w 36"/>
                <a:gd name="T21" fmla="*/ 22 h 32"/>
                <a:gd name="T22" fmla="*/ 1 w 36"/>
                <a:gd name="T23" fmla="*/ 18 h 32"/>
                <a:gd name="T24" fmla="*/ 1 w 36"/>
                <a:gd name="T25" fmla="*/ 13 h 32"/>
                <a:gd name="T26" fmla="*/ 3 w 36"/>
                <a:gd name="T27" fmla="*/ 7 h 32"/>
                <a:gd name="T28" fmla="*/ 11 w 36"/>
                <a:gd name="T29" fmla="*/ 1 h 32"/>
                <a:gd name="T30" fmla="*/ 19 w 36"/>
                <a:gd name="T31" fmla="*/ 2 h 32"/>
                <a:gd name="T32" fmla="*/ 15 w 36"/>
                <a:gd name="T33" fmla="*/ 8 h 32"/>
                <a:gd name="T34" fmla="*/ 11 w 36"/>
                <a:gd name="T35" fmla="*/ 7 h 32"/>
                <a:gd name="T36" fmla="*/ 8 w 36"/>
                <a:gd name="T37" fmla="*/ 10 h 32"/>
                <a:gd name="T38" fmla="*/ 7 w 36"/>
                <a:gd name="T39" fmla="*/ 14 h 32"/>
                <a:gd name="T40" fmla="*/ 8 w 36"/>
                <a:gd name="T41" fmla="*/ 16 h 32"/>
                <a:gd name="T42" fmla="*/ 10 w 36"/>
                <a:gd name="T43" fmla="*/ 17 h 32"/>
                <a:gd name="T44" fmla="*/ 15 w 36"/>
                <a:gd name="T45" fmla="*/ 13 h 32"/>
                <a:gd name="T46" fmla="*/ 21 w 36"/>
                <a:gd name="T47" fmla="*/ 8 h 32"/>
                <a:gd name="T48" fmla="*/ 26 w 36"/>
                <a:gd name="T49" fmla="*/ 7 h 32"/>
                <a:gd name="T50" fmla="*/ 31 w 36"/>
                <a:gd name="T51" fmla="*/ 9 h 32"/>
                <a:gd name="T52" fmla="*/ 35 w 36"/>
                <a:gd name="T53" fmla="*/ 13 h 32"/>
                <a:gd name="T54" fmla="*/ 35 w 36"/>
                <a:gd name="T55" fmla="*/ 19 h 32"/>
                <a:gd name="T56" fmla="*/ 32 w 36"/>
                <a:gd name="T57" fmla="*/ 25 h 32"/>
                <a:gd name="T58" fmla="*/ 25 w 36"/>
                <a:gd name="T59" fmla="*/ 32 h 32"/>
                <a:gd name="T60" fmla="*/ 15 w 36"/>
                <a:gd name="T6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 h="32">
                  <a:moveTo>
                    <a:pt x="15" y="30"/>
                  </a:moveTo>
                  <a:cubicBezTo>
                    <a:pt x="18" y="25"/>
                    <a:pt x="18" y="25"/>
                    <a:pt x="18" y="25"/>
                  </a:cubicBezTo>
                  <a:cubicBezTo>
                    <a:pt x="20" y="26"/>
                    <a:pt x="22" y="26"/>
                    <a:pt x="24" y="25"/>
                  </a:cubicBezTo>
                  <a:cubicBezTo>
                    <a:pt x="25" y="25"/>
                    <a:pt x="26" y="24"/>
                    <a:pt x="28" y="22"/>
                  </a:cubicBezTo>
                  <a:cubicBezTo>
                    <a:pt x="29" y="20"/>
                    <a:pt x="29" y="19"/>
                    <a:pt x="29" y="17"/>
                  </a:cubicBezTo>
                  <a:cubicBezTo>
                    <a:pt x="29" y="16"/>
                    <a:pt x="28" y="15"/>
                    <a:pt x="27" y="14"/>
                  </a:cubicBezTo>
                  <a:cubicBezTo>
                    <a:pt x="27" y="14"/>
                    <a:pt x="26" y="14"/>
                    <a:pt x="25" y="14"/>
                  </a:cubicBezTo>
                  <a:cubicBezTo>
                    <a:pt x="25" y="14"/>
                    <a:pt x="24" y="14"/>
                    <a:pt x="23" y="15"/>
                  </a:cubicBezTo>
                  <a:cubicBezTo>
                    <a:pt x="22" y="15"/>
                    <a:pt x="21" y="17"/>
                    <a:pt x="19" y="19"/>
                  </a:cubicBezTo>
                  <a:cubicBezTo>
                    <a:pt x="16" y="21"/>
                    <a:pt x="14" y="22"/>
                    <a:pt x="12" y="23"/>
                  </a:cubicBezTo>
                  <a:cubicBezTo>
                    <a:pt x="9" y="24"/>
                    <a:pt x="7" y="23"/>
                    <a:pt x="4" y="22"/>
                  </a:cubicBezTo>
                  <a:cubicBezTo>
                    <a:pt x="3" y="21"/>
                    <a:pt x="2" y="20"/>
                    <a:pt x="1" y="18"/>
                  </a:cubicBezTo>
                  <a:cubicBezTo>
                    <a:pt x="1" y="16"/>
                    <a:pt x="0" y="15"/>
                    <a:pt x="1" y="13"/>
                  </a:cubicBezTo>
                  <a:cubicBezTo>
                    <a:pt x="1" y="11"/>
                    <a:pt x="2" y="9"/>
                    <a:pt x="3" y="7"/>
                  </a:cubicBezTo>
                  <a:cubicBezTo>
                    <a:pt x="6" y="3"/>
                    <a:pt x="8" y="1"/>
                    <a:pt x="11" y="1"/>
                  </a:cubicBezTo>
                  <a:cubicBezTo>
                    <a:pt x="14" y="0"/>
                    <a:pt x="16" y="0"/>
                    <a:pt x="19" y="2"/>
                  </a:cubicBezTo>
                  <a:cubicBezTo>
                    <a:pt x="15" y="8"/>
                    <a:pt x="15" y="8"/>
                    <a:pt x="15" y="8"/>
                  </a:cubicBezTo>
                  <a:cubicBezTo>
                    <a:pt x="14" y="7"/>
                    <a:pt x="12" y="7"/>
                    <a:pt x="11" y="7"/>
                  </a:cubicBezTo>
                  <a:cubicBezTo>
                    <a:pt x="10" y="7"/>
                    <a:pt x="9" y="8"/>
                    <a:pt x="8" y="10"/>
                  </a:cubicBezTo>
                  <a:cubicBezTo>
                    <a:pt x="7" y="11"/>
                    <a:pt x="6" y="13"/>
                    <a:pt x="7" y="14"/>
                  </a:cubicBezTo>
                  <a:cubicBezTo>
                    <a:pt x="7" y="15"/>
                    <a:pt x="7" y="16"/>
                    <a:pt x="8" y="16"/>
                  </a:cubicBezTo>
                  <a:cubicBezTo>
                    <a:pt x="8" y="17"/>
                    <a:pt x="9" y="17"/>
                    <a:pt x="10" y="17"/>
                  </a:cubicBezTo>
                  <a:cubicBezTo>
                    <a:pt x="11" y="16"/>
                    <a:pt x="13" y="15"/>
                    <a:pt x="15" y="13"/>
                  </a:cubicBezTo>
                  <a:cubicBezTo>
                    <a:pt x="18" y="10"/>
                    <a:pt x="20" y="9"/>
                    <a:pt x="21" y="8"/>
                  </a:cubicBezTo>
                  <a:cubicBezTo>
                    <a:pt x="23" y="7"/>
                    <a:pt x="24" y="7"/>
                    <a:pt x="26" y="7"/>
                  </a:cubicBezTo>
                  <a:cubicBezTo>
                    <a:pt x="28" y="7"/>
                    <a:pt x="29" y="8"/>
                    <a:pt x="31" y="9"/>
                  </a:cubicBezTo>
                  <a:cubicBezTo>
                    <a:pt x="33" y="10"/>
                    <a:pt x="34" y="11"/>
                    <a:pt x="35" y="13"/>
                  </a:cubicBezTo>
                  <a:cubicBezTo>
                    <a:pt x="35" y="15"/>
                    <a:pt x="36" y="17"/>
                    <a:pt x="35" y="19"/>
                  </a:cubicBezTo>
                  <a:cubicBezTo>
                    <a:pt x="35" y="21"/>
                    <a:pt x="34" y="23"/>
                    <a:pt x="32" y="25"/>
                  </a:cubicBezTo>
                  <a:cubicBezTo>
                    <a:pt x="30" y="29"/>
                    <a:pt x="27" y="31"/>
                    <a:pt x="25" y="32"/>
                  </a:cubicBezTo>
                  <a:cubicBezTo>
                    <a:pt x="22" y="32"/>
                    <a:pt x="19" y="32"/>
                    <a:pt x="15"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47"/>
            <p:cNvSpPr/>
            <p:nvPr/>
          </p:nvSpPr>
          <p:spPr bwMode="auto">
            <a:xfrm>
              <a:off x="4373563" y="3795713"/>
              <a:ext cx="141288" cy="84138"/>
            </a:xfrm>
            <a:custGeom>
              <a:avLst/>
              <a:gdLst>
                <a:gd name="T0" fmla="*/ 81 w 89"/>
                <a:gd name="T1" fmla="*/ 53 h 53"/>
                <a:gd name="T2" fmla="*/ 0 w 89"/>
                <a:gd name="T3" fmla="*/ 16 h 53"/>
                <a:gd name="T4" fmla="*/ 8 w 89"/>
                <a:gd name="T5" fmla="*/ 0 h 53"/>
                <a:gd name="T6" fmla="*/ 89 w 89"/>
                <a:gd name="T7" fmla="*/ 37 h 53"/>
                <a:gd name="T8" fmla="*/ 81 w 89"/>
                <a:gd name="T9" fmla="*/ 53 h 53"/>
              </a:gdLst>
              <a:ahLst/>
              <a:cxnLst>
                <a:cxn ang="0">
                  <a:pos x="T0" y="T1"/>
                </a:cxn>
                <a:cxn ang="0">
                  <a:pos x="T2" y="T3"/>
                </a:cxn>
                <a:cxn ang="0">
                  <a:pos x="T4" y="T5"/>
                </a:cxn>
                <a:cxn ang="0">
                  <a:pos x="T6" y="T7"/>
                </a:cxn>
                <a:cxn ang="0">
                  <a:pos x="T8" y="T9"/>
                </a:cxn>
              </a:cxnLst>
              <a:rect l="0" t="0" r="r" b="b"/>
              <a:pathLst>
                <a:path w="89" h="53">
                  <a:moveTo>
                    <a:pt x="81" y="53"/>
                  </a:moveTo>
                  <a:lnTo>
                    <a:pt x="0" y="16"/>
                  </a:lnTo>
                  <a:lnTo>
                    <a:pt x="8" y="0"/>
                  </a:lnTo>
                  <a:lnTo>
                    <a:pt x="89" y="37"/>
                  </a:lnTo>
                  <a:lnTo>
                    <a:pt x="81"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48"/>
            <p:cNvSpPr/>
            <p:nvPr/>
          </p:nvSpPr>
          <p:spPr bwMode="auto">
            <a:xfrm>
              <a:off x="4395788" y="3676650"/>
              <a:ext cx="157163" cy="109538"/>
            </a:xfrm>
            <a:custGeom>
              <a:avLst/>
              <a:gdLst>
                <a:gd name="T0" fmla="*/ 93 w 99"/>
                <a:gd name="T1" fmla="*/ 69 h 69"/>
                <a:gd name="T2" fmla="*/ 24 w 99"/>
                <a:gd name="T3" fmla="*/ 45 h 69"/>
                <a:gd name="T4" fmla="*/ 16 w 99"/>
                <a:gd name="T5" fmla="*/ 69 h 69"/>
                <a:gd name="T6" fmla="*/ 0 w 99"/>
                <a:gd name="T7" fmla="*/ 64 h 69"/>
                <a:gd name="T8" fmla="*/ 24 w 99"/>
                <a:gd name="T9" fmla="*/ 0 h 69"/>
                <a:gd name="T10" fmla="*/ 37 w 99"/>
                <a:gd name="T11" fmla="*/ 5 h 69"/>
                <a:gd name="T12" fmla="*/ 29 w 99"/>
                <a:gd name="T13" fmla="*/ 29 h 69"/>
                <a:gd name="T14" fmla="*/ 99 w 99"/>
                <a:gd name="T15" fmla="*/ 53 h 69"/>
                <a:gd name="T16" fmla="*/ 93 w 9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69">
                  <a:moveTo>
                    <a:pt x="93" y="69"/>
                  </a:moveTo>
                  <a:lnTo>
                    <a:pt x="24" y="45"/>
                  </a:lnTo>
                  <a:lnTo>
                    <a:pt x="16" y="69"/>
                  </a:lnTo>
                  <a:lnTo>
                    <a:pt x="0" y="64"/>
                  </a:lnTo>
                  <a:lnTo>
                    <a:pt x="24" y="0"/>
                  </a:lnTo>
                  <a:lnTo>
                    <a:pt x="37" y="5"/>
                  </a:lnTo>
                  <a:lnTo>
                    <a:pt x="29" y="29"/>
                  </a:lnTo>
                  <a:lnTo>
                    <a:pt x="99" y="53"/>
                  </a:lnTo>
                  <a:lnTo>
                    <a:pt x="93"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49"/>
            <p:cNvSpPr/>
            <p:nvPr/>
          </p:nvSpPr>
          <p:spPr bwMode="auto">
            <a:xfrm>
              <a:off x="4437063" y="3543300"/>
              <a:ext cx="153988" cy="128588"/>
            </a:xfrm>
            <a:custGeom>
              <a:avLst/>
              <a:gdLst>
                <a:gd name="T0" fmla="*/ 91 w 97"/>
                <a:gd name="T1" fmla="*/ 65 h 81"/>
                <a:gd name="T2" fmla="*/ 57 w 97"/>
                <a:gd name="T3" fmla="*/ 59 h 81"/>
                <a:gd name="T4" fmla="*/ 0 w 97"/>
                <a:gd name="T5" fmla="*/ 81 h 81"/>
                <a:gd name="T6" fmla="*/ 3 w 97"/>
                <a:gd name="T7" fmla="*/ 59 h 81"/>
                <a:gd name="T8" fmla="*/ 41 w 97"/>
                <a:gd name="T9" fmla="*/ 46 h 81"/>
                <a:gd name="T10" fmla="*/ 11 w 97"/>
                <a:gd name="T11" fmla="*/ 19 h 81"/>
                <a:gd name="T12" fmla="*/ 14 w 97"/>
                <a:gd name="T13" fmla="*/ 0 h 81"/>
                <a:gd name="T14" fmla="*/ 59 w 97"/>
                <a:gd name="T15" fmla="*/ 41 h 81"/>
                <a:gd name="T16" fmla="*/ 97 w 97"/>
                <a:gd name="T17" fmla="*/ 49 h 81"/>
                <a:gd name="T18" fmla="*/ 91 w 97"/>
                <a:gd name="T19"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81">
                  <a:moveTo>
                    <a:pt x="91" y="65"/>
                  </a:moveTo>
                  <a:lnTo>
                    <a:pt x="57" y="59"/>
                  </a:lnTo>
                  <a:lnTo>
                    <a:pt x="0" y="81"/>
                  </a:lnTo>
                  <a:lnTo>
                    <a:pt x="3" y="59"/>
                  </a:lnTo>
                  <a:lnTo>
                    <a:pt x="41" y="46"/>
                  </a:lnTo>
                  <a:lnTo>
                    <a:pt x="11" y="19"/>
                  </a:lnTo>
                  <a:lnTo>
                    <a:pt x="14" y="0"/>
                  </a:lnTo>
                  <a:lnTo>
                    <a:pt x="59" y="41"/>
                  </a:lnTo>
                  <a:lnTo>
                    <a:pt x="97" y="49"/>
                  </a:lnTo>
                  <a:lnTo>
                    <a:pt x="91" y="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50"/>
            <p:cNvSpPr>
              <a:spLocks noEditPoints="1"/>
            </p:cNvSpPr>
            <p:nvPr/>
          </p:nvSpPr>
          <p:spPr bwMode="auto">
            <a:xfrm>
              <a:off x="2901950" y="2687638"/>
              <a:ext cx="1484313" cy="1490663"/>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175 w 350"/>
                <a:gd name="T11" fmla="*/ 7 h 350"/>
                <a:gd name="T12" fmla="*/ 343 w 350"/>
                <a:gd name="T13" fmla="*/ 175 h 350"/>
                <a:gd name="T14" fmla="*/ 325 w 350"/>
                <a:gd name="T15" fmla="*/ 250 h 350"/>
                <a:gd name="T16" fmla="*/ 25 w 350"/>
                <a:gd name="T17" fmla="*/ 250 h 350"/>
                <a:gd name="T18" fmla="*/ 25 w 350"/>
                <a:gd name="T19" fmla="*/ 250 h 350"/>
                <a:gd name="T20" fmla="*/ 7 w 350"/>
                <a:gd name="T21" fmla="*/ 175 h 350"/>
                <a:gd name="T22" fmla="*/ 175 w 350"/>
                <a:gd name="T23" fmla="*/ 7 h 350"/>
                <a:gd name="T24" fmla="*/ 175 w 350"/>
                <a:gd name="T25" fmla="*/ 343 h 350"/>
                <a:gd name="T26" fmla="*/ 29 w 350"/>
                <a:gd name="T27" fmla="*/ 259 h 350"/>
                <a:gd name="T28" fmla="*/ 321 w 350"/>
                <a:gd name="T29" fmla="*/ 259 h 350"/>
                <a:gd name="T30" fmla="*/ 175 w 350"/>
                <a:gd name="T31" fmla="*/ 3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0" h="350">
                  <a:moveTo>
                    <a:pt x="175" y="0"/>
                  </a:moveTo>
                  <a:cubicBezTo>
                    <a:pt x="78" y="0"/>
                    <a:pt x="0" y="78"/>
                    <a:pt x="0" y="175"/>
                  </a:cubicBezTo>
                  <a:cubicBezTo>
                    <a:pt x="0" y="271"/>
                    <a:pt x="78" y="350"/>
                    <a:pt x="175" y="350"/>
                  </a:cubicBezTo>
                  <a:cubicBezTo>
                    <a:pt x="272" y="350"/>
                    <a:pt x="350" y="271"/>
                    <a:pt x="350" y="175"/>
                  </a:cubicBezTo>
                  <a:cubicBezTo>
                    <a:pt x="350" y="78"/>
                    <a:pt x="272" y="0"/>
                    <a:pt x="175" y="0"/>
                  </a:cubicBezTo>
                  <a:close/>
                  <a:moveTo>
                    <a:pt x="175" y="7"/>
                  </a:moveTo>
                  <a:cubicBezTo>
                    <a:pt x="268" y="7"/>
                    <a:pt x="343" y="82"/>
                    <a:pt x="343" y="175"/>
                  </a:cubicBezTo>
                  <a:cubicBezTo>
                    <a:pt x="343" y="202"/>
                    <a:pt x="337" y="228"/>
                    <a:pt x="325" y="250"/>
                  </a:cubicBezTo>
                  <a:cubicBezTo>
                    <a:pt x="25" y="250"/>
                    <a:pt x="25" y="250"/>
                    <a:pt x="25" y="250"/>
                  </a:cubicBezTo>
                  <a:cubicBezTo>
                    <a:pt x="25" y="250"/>
                    <a:pt x="25" y="250"/>
                    <a:pt x="25" y="250"/>
                  </a:cubicBezTo>
                  <a:cubicBezTo>
                    <a:pt x="13" y="228"/>
                    <a:pt x="7" y="202"/>
                    <a:pt x="7" y="175"/>
                  </a:cubicBezTo>
                  <a:cubicBezTo>
                    <a:pt x="7" y="82"/>
                    <a:pt x="82" y="7"/>
                    <a:pt x="175" y="7"/>
                  </a:cubicBezTo>
                  <a:close/>
                  <a:moveTo>
                    <a:pt x="175" y="343"/>
                  </a:moveTo>
                  <a:cubicBezTo>
                    <a:pt x="113" y="343"/>
                    <a:pt x="58" y="309"/>
                    <a:pt x="29" y="259"/>
                  </a:cubicBezTo>
                  <a:cubicBezTo>
                    <a:pt x="321" y="259"/>
                    <a:pt x="321" y="259"/>
                    <a:pt x="321" y="259"/>
                  </a:cubicBezTo>
                  <a:cubicBezTo>
                    <a:pt x="292" y="309"/>
                    <a:pt x="237" y="343"/>
                    <a:pt x="175"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51"/>
            <p:cNvSpPr>
              <a:spLocks noEditPoints="1"/>
            </p:cNvSpPr>
            <p:nvPr/>
          </p:nvSpPr>
          <p:spPr bwMode="auto">
            <a:xfrm>
              <a:off x="3000375" y="2778125"/>
              <a:ext cx="1289050" cy="965200"/>
            </a:xfrm>
            <a:custGeom>
              <a:avLst/>
              <a:gdLst>
                <a:gd name="T0" fmla="*/ 256 w 304"/>
                <a:gd name="T1" fmla="*/ 187 h 227"/>
                <a:gd name="T2" fmla="*/ 171 w 304"/>
                <a:gd name="T3" fmla="*/ 200 h 227"/>
                <a:gd name="T4" fmla="*/ 203 w 304"/>
                <a:gd name="T5" fmla="*/ 152 h 227"/>
                <a:gd name="T6" fmla="*/ 232 w 304"/>
                <a:gd name="T7" fmla="*/ 167 h 227"/>
                <a:gd name="T8" fmla="*/ 252 w 304"/>
                <a:gd name="T9" fmla="*/ 152 h 227"/>
                <a:gd name="T10" fmla="*/ 281 w 304"/>
                <a:gd name="T11" fmla="*/ 167 h 227"/>
                <a:gd name="T12" fmla="*/ 294 w 304"/>
                <a:gd name="T13" fmla="*/ 152 h 227"/>
                <a:gd name="T14" fmla="*/ 263 w 304"/>
                <a:gd name="T15" fmla="*/ 131 h 227"/>
                <a:gd name="T16" fmla="*/ 194 w 304"/>
                <a:gd name="T17" fmla="*/ 86 h 227"/>
                <a:gd name="T18" fmla="*/ 110 w 304"/>
                <a:gd name="T19" fmla="*/ 86 h 227"/>
                <a:gd name="T20" fmla="*/ 49 w 304"/>
                <a:gd name="T21" fmla="*/ 116 h 227"/>
                <a:gd name="T22" fmla="*/ 10 w 304"/>
                <a:gd name="T23" fmla="*/ 137 h 227"/>
                <a:gd name="T24" fmla="*/ 26 w 304"/>
                <a:gd name="T25" fmla="*/ 163 h 227"/>
                <a:gd name="T26" fmla="*/ 60 w 304"/>
                <a:gd name="T27" fmla="*/ 136 h 227"/>
                <a:gd name="T28" fmla="*/ 75 w 304"/>
                <a:gd name="T29" fmla="*/ 163 h 227"/>
                <a:gd name="T30" fmla="*/ 109 w 304"/>
                <a:gd name="T31" fmla="*/ 135 h 227"/>
                <a:gd name="T32" fmla="*/ 131 w 304"/>
                <a:gd name="T33" fmla="*/ 151 h 227"/>
                <a:gd name="T34" fmla="*/ 134 w 304"/>
                <a:gd name="T35" fmla="*/ 200 h 227"/>
                <a:gd name="T36" fmla="*/ 48 w 304"/>
                <a:gd name="T37" fmla="*/ 187 h 227"/>
                <a:gd name="T38" fmla="*/ 0 w 304"/>
                <a:gd name="T39" fmla="*/ 204 h 227"/>
                <a:gd name="T40" fmla="*/ 106 w 304"/>
                <a:gd name="T41" fmla="*/ 206 h 227"/>
                <a:gd name="T42" fmla="*/ 199 w 304"/>
                <a:gd name="T43" fmla="*/ 206 h 227"/>
                <a:gd name="T44" fmla="*/ 304 w 304"/>
                <a:gd name="T45" fmla="*/ 204 h 227"/>
                <a:gd name="T46" fmla="*/ 220 w 304"/>
                <a:gd name="T47" fmla="*/ 86 h 227"/>
                <a:gd name="T48" fmla="*/ 216 w 304"/>
                <a:gd name="T49" fmla="*/ 133 h 227"/>
                <a:gd name="T50" fmla="*/ 220 w 304"/>
                <a:gd name="T51" fmla="*/ 86 h 227"/>
                <a:gd name="T52" fmla="*/ 71 w 304"/>
                <a:gd name="T53" fmla="*/ 115 h 227"/>
                <a:gd name="T54" fmla="*/ 101 w 304"/>
                <a:gd name="T55" fmla="*/ 104 h 227"/>
                <a:gd name="T56" fmla="*/ 160 w 304"/>
                <a:gd name="T57" fmla="*/ 118 h 227"/>
                <a:gd name="T58" fmla="*/ 147 w 304"/>
                <a:gd name="T59" fmla="*/ 92 h 227"/>
                <a:gd name="T60" fmla="*/ 117 w 304"/>
                <a:gd name="T61" fmla="*/ 117 h 227"/>
                <a:gd name="T62" fmla="*/ 194 w 304"/>
                <a:gd name="T63" fmla="*/ 134 h 227"/>
                <a:gd name="T64" fmla="*/ 175 w 304"/>
                <a:gd name="T65" fmla="*/ 11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4" h="227">
                  <a:moveTo>
                    <a:pt x="299" y="190"/>
                  </a:moveTo>
                  <a:cubicBezTo>
                    <a:pt x="275" y="209"/>
                    <a:pt x="256" y="187"/>
                    <a:pt x="256" y="187"/>
                  </a:cubicBezTo>
                  <a:cubicBezTo>
                    <a:pt x="225" y="217"/>
                    <a:pt x="199" y="189"/>
                    <a:pt x="199" y="189"/>
                  </a:cubicBezTo>
                  <a:cubicBezTo>
                    <a:pt x="180" y="203"/>
                    <a:pt x="171" y="200"/>
                    <a:pt x="171" y="200"/>
                  </a:cubicBezTo>
                  <a:cubicBezTo>
                    <a:pt x="165" y="152"/>
                    <a:pt x="165" y="152"/>
                    <a:pt x="165" y="152"/>
                  </a:cubicBezTo>
                  <a:cubicBezTo>
                    <a:pt x="203" y="152"/>
                    <a:pt x="203" y="152"/>
                    <a:pt x="203" y="152"/>
                  </a:cubicBezTo>
                  <a:cubicBezTo>
                    <a:pt x="210" y="167"/>
                    <a:pt x="210" y="167"/>
                    <a:pt x="210" y="167"/>
                  </a:cubicBezTo>
                  <a:cubicBezTo>
                    <a:pt x="232" y="167"/>
                    <a:pt x="232" y="167"/>
                    <a:pt x="232" y="167"/>
                  </a:cubicBezTo>
                  <a:cubicBezTo>
                    <a:pt x="225" y="152"/>
                    <a:pt x="225" y="152"/>
                    <a:pt x="225" y="152"/>
                  </a:cubicBezTo>
                  <a:cubicBezTo>
                    <a:pt x="252" y="152"/>
                    <a:pt x="252" y="152"/>
                    <a:pt x="252" y="152"/>
                  </a:cubicBezTo>
                  <a:cubicBezTo>
                    <a:pt x="258" y="168"/>
                    <a:pt x="258" y="168"/>
                    <a:pt x="258" y="168"/>
                  </a:cubicBezTo>
                  <a:cubicBezTo>
                    <a:pt x="281" y="167"/>
                    <a:pt x="281" y="167"/>
                    <a:pt x="281" y="167"/>
                  </a:cubicBezTo>
                  <a:cubicBezTo>
                    <a:pt x="275" y="152"/>
                    <a:pt x="275" y="152"/>
                    <a:pt x="275" y="152"/>
                  </a:cubicBezTo>
                  <a:cubicBezTo>
                    <a:pt x="294" y="152"/>
                    <a:pt x="294" y="152"/>
                    <a:pt x="294" y="152"/>
                  </a:cubicBezTo>
                  <a:cubicBezTo>
                    <a:pt x="294" y="130"/>
                    <a:pt x="294" y="130"/>
                    <a:pt x="294" y="130"/>
                  </a:cubicBezTo>
                  <a:cubicBezTo>
                    <a:pt x="263" y="131"/>
                    <a:pt x="263" y="131"/>
                    <a:pt x="263" y="131"/>
                  </a:cubicBezTo>
                  <a:cubicBezTo>
                    <a:pt x="225" y="54"/>
                    <a:pt x="225" y="54"/>
                    <a:pt x="225" y="54"/>
                  </a:cubicBezTo>
                  <a:cubicBezTo>
                    <a:pt x="194" y="86"/>
                    <a:pt x="194" y="86"/>
                    <a:pt x="194" y="86"/>
                  </a:cubicBezTo>
                  <a:cubicBezTo>
                    <a:pt x="152" y="0"/>
                    <a:pt x="152" y="0"/>
                    <a:pt x="152" y="0"/>
                  </a:cubicBezTo>
                  <a:cubicBezTo>
                    <a:pt x="110" y="86"/>
                    <a:pt x="110" y="86"/>
                    <a:pt x="110" y="86"/>
                  </a:cubicBezTo>
                  <a:cubicBezTo>
                    <a:pt x="80" y="54"/>
                    <a:pt x="80" y="54"/>
                    <a:pt x="80" y="54"/>
                  </a:cubicBezTo>
                  <a:cubicBezTo>
                    <a:pt x="49" y="116"/>
                    <a:pt x="49" y="116"/>
                    <a:pt x="49" y="116"/>
                  </a:cubicBezTo>
                  <a:cubicBezTo>
                    <a:pt x="10" y="114"/>
                    <a:pt x="10" y="114"/>
                    <a:pt x="10" y="114"/>
                  </a:cubicBezTo>
                  <a:cubicBezTo>
                    <a:pt x="10" y="137"/>
                    <a:pt x="10" y="137"/>
                    <a:pt x="10" y="137"/>
                  </a:cubicBezTo>
                  <a:cubicBezTo>
                    <a:pt x="39" y="136"/>
                    <a:pt x="39" y="136"/>
                    <a:pt x="39" y="136"/>
                  </a:cubicBezTo>
                  <a:cubicBezTo>
                    <a:pt x="26" y="163"/>
                    <a:pt x="26" y="163"/>
                    <a:pt x="26" y="163"/>
                  </a:cubicBezTo>
                  <a:cubicBezTo>
                    <a:pt x="48" y="163"/>
                    <a:pt x="48" y="163"/>
                    <a:pt x="48" y="163"/>
                  </a:cubicBezTo>
                  <a:cubicBezTo>
                    <a:pt x="60" y="136"/>
                    <a:pt x="60" y="136"/>
                    <a:pt x="60" y="136"/>
                  </a:cubicBezTo>
                  <a:cubicBezTo>
                    <a:pt x="87" y="135"/>
                    <a:pt x="87" y="135"/>
                    <a:pt x="87" y="135"/>
                  </a:cubicBezTo>
                  <a:cubicBezTo>
                    <a:pt x="75" y="163"/>
                    <a:pt x="75" y="163"/>
                    <a:pt x="75" y="163"/>
                  </a:cubicBezTo>
                  <a:cubicBezTo>
                    <a:pt x="96" y="163"/>
                    <a:pt x="96" y="163"/>
                    <a:pt x="96" y="163"/>
                  </a:cubicBezTo>
                  <a:cubicBezTo>
                    <a:pt x="109" y="135"/>
                    <a:pt x="109" y="135"/>
                    <a:pt x="109" y="135"/>
                  </a:cubicBezTo>
                  <a:cubicBezTo>
                    <a:pt x="142" y="136"/>
                    <a:pt x="142" y="136"/>
                    <a:pt x="142" y="136"/>
                  </a:cubicBezTo>
                  <a:cubicBezTo>
                    <a:pt x="131" y="151"/>
                    <a:pt x="131" y="151"/>
                    <a:pt x="131" y="151"/>
                  </a:cubicBezTo>
                  <a:cubicBezTo>
                    <a:pt x="140" y="152"/>
                    <a:pt x="140" y="152"/>
                    <a:pt x="140" y="152"/>
                  </a:cubicBezTo>
                  <a:cubicBezTo>
                    <a:pt x="134" y="200"/>
                    <a:pt x="134" y="200"/>
                    <a:pt x="134" y="200"/>
                  </a:cubicBezTo>
                  <a:cubicBezTo>
                    <a:pt x="123" y="202"/>
                    <a:pt x="106" y="188"/>
                    <a:pt x="106" y="188"/>
                  </a:cubicBezTo>
                  <a:cubicBezTo>
                    <a:pt x="75" y="217"/>
                    <a:pt x="48" y="187"/>
                    <a:pt x="48" y="187"/>
                  </a:cubicBezTo>
                  <a:cubicBezTo>
                    <a:pt x="28" y="209"/>
                    <a:pt x="5" y="191"/>
                    <a:pt x="5" y="191"/>
                  </a:cubicBezTo>
                  <a:cubicBezTo>
                    <a:pt x="0" y="204"/>
                    <a:pt x="0" y="204"/>
                    <a:pt x="0" y="204"/>
                  </a:cubicBezTo>
                  <a:cubicBezTo>
                    <a:pt x="25" y="220"/>
                    <a:pt x="48" y="205"/>
                    <a:pt x="48" y="205"/>
                  </a:cubicBezTo>
                  <a:cubicBezTo>
                    <a:pt x="81" y="226"/>
                    <a:pt x="106" y="206"/>
                    <a:pt x="106" y="206"/>
                  </a:cubicBezTo>
                  <a:cubicBezTo>
                    <a:pt x="138" y="227"/>
                    <a:pt x="152" y="207"/>
                    <a:pt x="152" y="207"/>
                  </a:cubicBezTo>
                  <a:cubicBezTo>
                    <a:pt x="173" y="226"/>
                    <a:pt x="199" y="206"/>
                    <a:pt x="199" y="206"/>
                  </a:cubicBezTo>
                  <a:cubicBezTo>
                    <a:pt x="225" y="226"/>
                    <a:pt x="255" y="205"/>
                    <a:pt x="255" y="205"/>
                  </a:cubicBezTo>
                  <a:cubicBezTo>
                    <a:pt x="281" y="221"/>
                    <a:pt x="304" y="204"/>
                    <a:pt x="304" y="204"/>
                  </a:cubicBezTo>
                  <a:lnTo>
                    <a:pt x="299" y="190"/>
                  </a:lnTo>
                  <a:close/>
                  <a:moveTo>
                    <a:pt x="220" y="86"/>
                  </a:moveTo>
                  <a:cubicBezTo>
                    <a:pt x="242" y="132"/>
                    <a:pt x="242" y="132"/>
                    <a:pt x="242" y="132"/>
                  </a:cubicBezTo>
                  <a:cubicBezTo>
                    <a:pt x="216" y="133"/>
                    <a:pt x="216" y="133"/>
                    <a:pt x="216" y="133"/>
                  </a:cubicBezTo>
                  <a:cubicBezTo>
                    <a:pt x="203" y="104"/>
                    <a:pt x="203" y="104"/>
                    <a:pt x="203" y="104"/>
                  </a:cubicBezTo>
                  <a:lnTo>
                    <a:pt x="220" y="86"/>
                  </a:lnTo>
                  <a:close/>
                  <a:moveTo>
                    <a:pt x="96" y="116"/>
                  </a:moveTo>
                  <a:cubicBezTo>
                    <a:pt x="71" y="115"/>
                    <a:pt x="71" y="115"/>
                    <a:pt x="71" y="115"/>
                  </a:cubicBezTo>
                  <a:cubicBezTo>
                    <a:pt x="85" y="87"/>
                    <a:pt x="85" y="87"/>
                    <a:pt x="85" y="87"/>
                  </a:cubicBezTo>
                  <a:cubicBezTo>
                    <a:pt x="101" y="104"/>
                    <a:pt x="101" y="104"/>
                    <a:pt x="101" y="104"/>
                  </a:cubicBezTo>
                  <a:lnTo>
                    <a:pt x="96" y="116"/>
                  </a:lnTo>
                  <a:close/>
                  <a:moveTo>
                    <a:pt x="160" y="118"/>
                  </a:moveTo>
                  <a:cubicBezTo>
                    <a:pt x="157" y="92"/>
                    <a:pt x="157" y="92"/>
                    <a:pt x="157" y="92"/>
                  </a:cubicBezTo>
                  <a:cubicBezTo>
                    <a:pt x="147" y="92"/>
                    <a:pt x="147" y="92"/>
                    <a:pt x="147" y="92"/>
                  </a:cubicBezTo>
                  <a:cubicBezTo>
                    <a:pt x="144" y="118"/>
                    <a:pt x="144" y="118"/>
                    <a:pt x="144" y="118"/>
                  </a:cubicBezTo>
                  <a:cubicBezTo>
                    <a:pt x="117" y="117"/>
                    <a:pt x="117" y="117"/>
                    <a:pt x="117" y="117"/>
                  </a:cubicBezTo>
                  <a:cubicBezTo>
                    <a:pt x="152" y="42"/>
                    <a:pt x="152" y="42"/>
                    <a:pt x="152" y="42"/>
                  </a:cubicBezTo>
                  <a:cubicBezTo>
                    <a:pt x="194" y="134"/>
                    <a:pt x="194" y="134"/>
                    <a:pt x="194" y="134"/>
                  </a:cubicBezTo>
                  <a:cubicBezTo>
                    <a:pt x="162" y="135"/>
                    <a:pt x="162" y="135"/>
                    <a:pt x="162" y="135"/>
                  </a:cubicBezTo>
                  <a:cubicBezTo>
                    <a:pt x="175" y="118"/>
                    <a:pt x="175" y="118"/>
                    <a:pt x="175" y="118"/>
                  </a:cubicBezTo>
                  <a:lnTo>
                    <a:pt x="160" y="1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52"/>
            <p:cNvSpPr/>
            <p:nvPr/>
          </p:nvSpPr>
          <p:spPr bwMode="auto">
            <a:xfrm>
              <a:off x="2749550" y="2994025"/>
              <a:ext cx="76200" cy="93663"/>
            </a:xfrm>
            <a:custGeom>
              <a:avLst/>
              <a:gdLst>
                <a:gd name="T0" fmla="*/ 15 w 18"/>
                <a:gd name="T1" fmla="*/ 21 h 22"/>
                <a:gd name="T2" fmla="*/ 17 w 18"/>
                <a:gd name="T3" fmla="*/ 20 h 22"/>
                <a:gd name="T4" fmla="*/ 16 w 18"/>
                <a:gd name="T5" fmla="*/ 14 h 22"/>
                <a:gd name="T6" fmla="*/ 9 w 18"/>
                <a:gd name="T7" fmla="*/ 2 h 22"/>
                <a:gd name="T8" fmla="*/ 1 w 18"/>
                <a:gd name="T9" fmla="*/ 0 h 22"/>
                <a:gd name="T10" fmla="*/ 0 w 18"/>
                <a:gd name="T11" fmla="*/ 2 h 22"/>
                <a:gd name="T12" fmla="*/ 6 w 18"/>
                <a:gd name="T13" fmla="*/ 7 h 22"/>
                <a:gd name="T14" fmla="*/ 13 w 18"/>
                <a:gd name="T15" fmla="*/ 16 h 22"/>
                <a:gd name="T16" fmla="*/ 15 w 18"/>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2">
                  <a:moveTo>
                    <a:pt x="15" y="21"/>
                  </a:moveTo>
                  <a:cubicBezTo>
                    <a:pt x="15" y="21"/>
                    <a:pt x="17" y="22"/>
                    <a:pt x="17" y="20"/>
                  </a:cubicBezTo>
                  <a:cubicBezTo>
                    <a:pt x="17" y="20"/>
                    <a:pt x="18" y="16"/>
                    <a:pt x="16" y="14"/>
                  </a:cubicBezTo>
                  <a:cubicBezTo>
                    <a:pt x="16" y="14"/>
                    <a:pt x="10" y="6"/>
                    <a:pt x="9" y="2"/>
                  </a:cubicBezTo>
                  <a:cubicBezTo>
                    <a:pt x="9" y="2"/>
                    <a:pt x="8" y="0"/>
                    <a:pt x="1" y="0"/>
                  </a:cubicBezTo>
                  <a:cubicBezTo>
                    <a:pt x="1" y="0"/>
                    <a:pt x="0" y="2"/>
                    <a:pt x="0" y="2"/>
                  </a:cubicBezTo>
                  <a:cubicBezTo>
                    <a:pt x="1" y="3"/>
                    <a:pt x="4" y="2"/>
                    <a:pt x="6" y="7"/>
                  </a:cubicBezTo>
                  <a:cubicBezTo>
                    <a:pt x="13" y="16"/>
                    <a:pt x="13" y="16"/>
                    <a:pt x="13" y="16"/>
                  </a:cubicBezTo>
                  <a:cubicBezTo>
                    <a:pt x="13" y="16"/>
                    <a:pt x="16" y="19"/>
                    <a:pt x="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53"/>
            <p:cNvSpPr/>
            <p:nvPr/>
          </p:nvSpPr>
          <p:spPr bwMode="auto">
            <a:xfrm>
              <a:off x="2863850" y="3024188"/>
              <a:ext cx="55563" cy="76200"/>
            </a:xfrm>
            <a:custGeom>
              <a:avLst/>
              <a:gdLst>
                <a:gd name="T0" fmla="*/ 11 w 13"/>
                <a:gd name="T1" fmla="*/ 1 h 18"/>
                <a:gd name="T2" fmla="*/ 3 w 13"/>
                <a:gd name="T3" fmla="*/ 0 h 18"/>
                <a:gd name="T4" fmla="*/ 3 w 13"/>
                <a:gd name="T5" fmla="*/ 3 h 18"/>
                <a:gd name="T6" fmla="*/ 5 w 13"/>
                <a:gd name="T7" fmla="*/ 16 h 18"/>
                <a:gd name="T8" fmla="*/ 8 w 13"/>
                <a:gd name="T9" fmla="*/ 15 h 18"/>
                <a:gd name="T10" fmla="*/ 12 w 13"/>
                <a:gd name="T11" fmla="*/ 4 h 18"/>
                <a:gd name="T12" fmla="*/ 11 w 13"/>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1" y="1"/>
                  </a:moveTo>
                  <a:cubicBezTo>
                    <a:pt x="3" y="0"/>
                    <a:pt x="3" y="0"/>
                    <a:pt x="3" y="0"/>
                  </a:cubicBezTo>
                  <a:cubicBezTo>
                    <a:pt x="3" y="0"/>
                    <a:pt x="0" y="1"/>
                    <a:pt x="3" y="3"/>
                  </a:cubicBezTo>
                  <a:cubicBezTo>
                    <a:pt x="3" y="3"/>
                    <a:pt x="7" y="11"/>
                    <a:pt x="5" y="16"/>
                  </a:cubicBezTo>
                  <a:cubicBezTo>
                    <a:pt x="5" y="16"/>
                    <a:pt x="7" y="18"/>
                    <a:pt x="8" y="15"/>
                  </a:cubicBezTo>
                  <a:cubicBezTo>
                    <a:pt x="8" y="15"/>
                    <a:pt x="10" y="6"/>
                    <a:pt x="12" y="4"/>
                  </a:cubicBezTo>
                  <a:cubicBezTo>
                    <a:pt x="12" y="4"/>
                    <a:pt x="13"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54"/>
            <p:cNvSpPr/>
            <p:nvPr/>
          </p:nvSpPr>
          <p:spPr bwMode="auto">
            <a:xfrm>
              <a:off x="2779713" y="3067050"/>
              <a:ext cx="80963" cy="157163"/>
            </a:xfrm>
            <a:custGeom>
              <a:avLst/>
              <a:gdLst>
                <a:gd name="T0" fmla="*/ 17 w 19"/>
                <a:gd name="T1" fmla="*/ 2 h 37"/>
                <a:gd name="T2" fmla="*/ 15 w 19"/>
                <a:gd name="T3" fmla="*/ 2 h 37"/>
                <a:gd name="T4" fmla="*/ 13 w 19"/>
                <a:gd name="T5" fmla="*/ 13 h 37"/>
                <a:gd name="T6" fmla="*/ 12 w 19"/>
                <a:gd name="T7" fmla="*/ 23 h 37"/>
                <a:gd name="T8" fmla="*/ 11 w 19"/>
                <a:gd name="T9" fmla="*/ 29 h 37"/>
                <a:gd name="T10" fmla="*/ 10 w 19"/>
                <a:gd name="T11" fmla="*/ 29 h 37"/>
                <a:gd name="T12" fmla="*/ 1 w 19"/>
                <a:gd name="T13" fmla="*/ 20 h 37"/>
                <a:gd name="T14" fmla="*/ 1 w 19"/>
                <a:gd name="T15" fmla="*/ 22 h 37"/>
                <a:gd name="T16" fmla="*/ 7 w 19"/>
                <a:gd name="T17" fmla="*/ 36 h 37"/>
                <a:gd name="T18" fmla="*/ 14 w 19"/>
                <a:gd name="T19" fmla="*/ 37 h 37"/>
                <a:gd name="T20" fmla="*/ 19 w 19"/>
                <a:gd name="T21" fmla="*/ 23 h 37"/>
                <a:gd name="T22" fmla="*/ 19 w 19"/>
                <a:gd name="T23" fmla="*/ 14 h 37"/>
                <a:gd name="T24" fmla="*/ 17 w 19"/>
                <a:gd name="T25"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37">
                  <a:moveTo>
                    <a:pt x="17" y="2"/>
                  </a:moveTo>
                  <a:cubicBezTo>
                    <a:pt x="17" y="2"/>
                    <a:pt x="16" y="0"/>
                    <a:pt x="15" y="2"/>
                  </a:cubicBezTo>
                  <a:cubicBezTo>
                    <a:pt x="15" y="2"/>
                    <a:pt x="15" y="10"/>
                    <a:pt x="13" y="13"/>
                  </a:cubicBezTo>
                  <a:cubicBezTo>
                    <a:pt x="13" y="13"/>
                    <a:pt x="13" y="21"/>
                    <a:pt x="12" y="23"/>
                  </a:cubicBezTo>
                  <a:cubicBezTo>
                    <a:pt x="12" y="23"/>
                    <a:pt x="11" y="28"/>
                    <a:pt x="11" y="29"/>
                  </a:cubicBezTo>
                  <a:cubicBezTo>
                    <a:pt x="10" y="29"/>
                    <a:pt x="10" y="29"/>
                    <a:pt x="10" y="29"/>
                  </a:cubicBezTo>
                  <a:cubicBezTo>
                    <a:pt x="10" y="29"/>
                    <a:pt x="6" y="17"/>
                    <a:pt x="1" y="20"/>
                  </a:cubicBezTo>
                  <a:cubicBezTo>
                    <a:pt x="1" y="20"/>
                    <a:pt x="0" y="21"/>
                    <a:pt x="1" y="22"/>
                  </a:cubicBezTo>
                  <a:cubicBezTo>
                    <a:pt x="1" y="22"/>
                    <a:pt x="7" y="33"/>
                    <a:pt x="7" y="36"/>
                  </a:cubicBezTo>
                  <a:cubicBezTo>
                    <a:pt x="7" y="36"/>
                    <a:pt x="11" y="37"/>
                    <a:pt x="14" y="37"/>
                  </a:cubicBezTo>
                  <a:cubicBezTo>
                    <a:pt x="14" y="37"/>
                    <a:pt x="18" y="27"/>
                    <a:pt x="19" y="23"/>
                  </a:cubicBezTo>
                  <a:cubicBezTo>
                    <a:pt x="19" y="23"/>
                    <a:pt x="19" y="16"/>
                    <a:pt x="19" y="14"/>
                  </a:cubicBezTo>
                  <a:cubicBezTo>
                    <a:pt x="19" y="14"/>
                    <a:pt x="18" y="6"/>
                    <a:pt x="17"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55"/>
            <p:cNvSpPr/>
            <p:nvPr/>
          </p:nvSpPr>
          <p:spPr bwMode="auto">
            <a:xfrm>
              <a:off x="3817938" y="2551113"/>
              <a:ext cx="263525" cy="128588"/>
            </a:xfrm>
            <a:custGeom>
              <a:avLst/>
              <a:gdLst>
                <a:gd name="T0" fmla="*/ 62 w 62"/>
                <a:gd name="T1" fmla="*/ 10 h 30"/>
                <a:gd name="T2" fmla="*/ 59 w 62"/>
                <a:gd name="T3" fmla="*/ 10 h 30"/>
                <a:gd name="T4" fmla="*/ 54 w 62"/>
                <a:gd name="T5" fmla="*/ 9 h 30"/>
                <a:gd name="T6" fmla="*/ 53 w 62"/>
                <a:gd name="T7" fmla="*/ 2 h 30"/>
                <a:gd name="T8" fmla="*/ 51 w 62"/>
                <a:gd name="T9" fmla="*/ 1 h 30"/>
                <a:gd name="T10" fmla="*/ 48 w 62"/>
                <a:gd name="T11" fmla="*/ 6 h 30"/>
                <a:gd name="T12" fmla="*/ 47 w 62"/>
                <a:gd name="T13" fmla="*/ 8 h 30"/>
                <a:gd name="T14" fmla="*/ 36 w 62"/>
                <a:gd name="T15" fmla="*/ 9 h 30"/>
                <a:gd name="T16" fmla="*/ 39 w 62"/>
                <a:gd name="T17" fmla="*/ 4 h 30"/>
                <a:gd name="T18" fmla="*/ 37 w 62"/>
                <a:gd name="T19" fmla="*/ 3 h 30"/>
                <a:gd name="T20" fmla="*/ 31 w 62"/>
                <a:gd name="T21" fmla="*/ 11 h 30"/>
                <a:gd name="T22" fmla="*/ 36 w 62"/>
                <a:gd name="T23" fmla="*/ 16 h 30"/>
                <a:gd name="T24" fmla="*/ 28 w 62"/>
                <a:gd name="T25" fmla="*/ 20 h 30"/>
                <a:gd name="T26" fmla="*/ 4 w 62"/>
                <a:gd name="T27" fmla="*/ 26 h 30"/>
                <a:gd name="T28" fmla="*/ 5 w 62"/>
                <a:gd name="T29" fmla="*/ 29 h 30"/>
                <a:gd name="T30" fmla="*/ 25 w 62"/>
                <a:gd name="T31" fmla="*/ 26 h 30"/>
                <a:gd name="T32" fmla="*/ 52 w 62"/>
                <a:gd name="T33" fmla="*/ 14 h 30"/>
                <a:gd name="T34" fmla="*/ 62 w 62"/>
                <a:gd name="T35" fmla="*/ 14 h 30"/>
                <a:gd name="T36" fmla="*/ 62 w 62"/>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0">
                  <a:moveTo>
                    <a:pt x="62" y="10"/>
                  </a:moveTo>
                  <a:cubicBezTo>
                    <a:pt x="61" y="9"/>
                    <a:pt x="59" y="10"/>
                    <a:pt x="59" y="10"/>
                  </a:cubicBezTo>
                  <a:cubicBezTo>
                    <a:pt x="54" y="9"/>
                    <a:pt x="54" y="9"/>
                    <a:pt x="54" y="9"/>
                  </a:cubicBezTo>
                  <a:cubicBezTo>
                    <a:pt x="56" y="8"/>
                    <a:pt x="53" y="2"/>
                    <a:pt x="53" y="2"/>
                  </a:cubicBezTo>
                  <a:cubicBezTo>
                    <a:pt x="52" y="0"/>
                    <a:pt x="51" y="1"/>
                    <a:pt x="51" y="1"/>
                  </a:cubicBezTo>
                  <a:cubicBezTo>
                    <a:pt x="49" y="2"/>
                    <a:pt x="48" y="6"/>
                    <a:pt x="48" y="6"/>
                  </a:cubicBezTo>
                  <a:cubicBezTo>
                    <a:pt x="47" y="8"/>
                    <a:pt x="47" y="8"/>
                    <a:pt x="47" y="8"/>
                  </a:cubicBezTo>
                  <a:cubicBezTo>
                    <a:pt x="36" y="9"/>
                    <a:pt x="36" y="9"/>
                    <a:pt x="36" y="9"/>
                  </a:cubicBezTo>
                  <a:cubicBezTo>
                    <a:pt x="35" y="6"/>
                    <a:pt x="39" y="4"/>
                    <a:pt x="39" y="4"/>
                  </a:cubicBezTo>
                  <a:cubicBezTo>
                    <a:pt x="41" y="2"/>
                    <a:pt x="37" y="3"/>
                    <a:pt x="37" y="3"/>
                  </a:cubicBezTo>
                  <a:cubicBezTo>
                    <a:pt x="32" y="6"/>
                    <a:pt x="31" y="11"/>
                    <a:pt x="31" y="11"/>
                  </a:cubicBezTo>
                  <a:cubicBezTo>
                    <a:pt x="31" y="16"/>
                    <a:pt x="35" y="16"/>
                    <a:pt x="36" y="16"/>
                  </a:cubicBezTo>
                  <a:cubicBezTo>
                    <a:pt x="35" y="16"/>
                    <a:pt x="28" y="20"/>
                    <a:pt x="28" y="20"/>
                  </a:cubicBezTo>
                  <a:cubicBezTo>
                    <a:pt x="18" y="26"/>
                    <a:pt x="4" y="26"/>
                    <a:pt x="4" y="26"/>
                  </a:cubicBezTo>
                  <a:cubicBezTo>
                    <a:pt x="0" y="28"/>
                    <a:pt x="5" y="29"/>
                    <a:pt x="5" y="29"/>
                  </a:cubicBezTo>
                  <a:cubicBezTo>
                    <a:pt x="9" y="30"/>
                    <a:pt x="25" y="26"/>
                    <a:pt x="25" y="26"/>
                  </a:cubicBezTo>
                  <a:cubicBezTo>
                    <a:pt x="49" y="21"/>
                    <a:pt x="52" y="14"/>
                    <a:pt x="52" y="14"/>
                  </a:cubicBezTo>
                  <a:cubicBezTo>
                    <a:pt x="56" y="15"/>
                    <a:pt x="62" y="14"/>
                    <a:pt x="62" y="14"/>
                  </a:cubicBezTo>
                  <a:lnTo>
                    <a:pt x="62"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56"/>
            <p:cNvSpPr/>
            <p:nvPr/>
          </p:nvSpPr>
          <p:spPr bwMode="auto">
            <a:xfrm>
              <a:off x="3949700" y="2674938"/>
              <a:ext cx="80963" cy="77788"/>
            </a:xfrm>
            <a:custGeom>
              <a:avLst/>
              <a:gdLst>
                <a:gd name="T0" fmla="*/ 11 w 19"/>
                <a:gd name="T1" fmla="*/ 5 h 18"/>
                <a:gd name="T2" fmla="*/ 4 w 19"/>
                <a:gd name="T3" fmla="*/ 15 h 18"/>
                <a:gd name="T4" fmla="*/ 3 w 19"/>
                <a:gd name="T5" fmla="*/ 18 h 18"/>
                <a:gd name="T6" fmla="*/ 15 w 19"/>
                <a:gd name="T7" fmla="*/ 15 h 18"/>
                <a:gd name="T8" fmla="*/ 14 w 19"/>
                <a:gd name="T9" fmla="*/ 5 h 18"/>
                <a:gd name="T10" fmla="*/ 11 w 19"/>
                <a:gd name="T11" fmla="*/ 5 h 18"/>
              </a:gdLst>
              <a:ahLst/>
              <a:cxnLst>
                <a:cxn ang="0">
                  <a:pos x="T0" y="T1"/>
                </a:cxn>
                <a:cxn ang="0">
                  <a:pos x="T2" y="T3"/>
                </a:cxn>
                <a:cxn ang="0">
                  <a:pos x="T4" y="T5"/>
                </a:cxn>
                <a:cxn ang="0">
                  <a:pos x="T6" y="T7"/>
                </a:cxn>
                <a:cxn ang="0">
                  <a:pos x="T8" y="T9"/>
                </a:cxn>
                <a:cxn ang="0">
                  <a:pos x="T10" y="T11"/>
                </a:cxn>
              </a:cxnLst>
              <a:rect l="0" t="0" r="r" b="b"/>
              <a:pathLst>
                <a:path w="19" h="18">
                  <a:moveTo>
                    <a:pt x="11" y="5"/>
                  </a:moveTo>
                  <a:cubicBezTo>
                    <a:pt x="11" y="5"/>
                    <a:pt x="7" y="15"/>
                    <a:pt x="4" y="15"/>
                  </a:cubicBezTo>
                  <a:cubicBezTo>
                    <a:pt x="4" y="15"/>
                    <a:pt x="0" y="17"/>
                    <a:pt x="3" y="18"/>
                  </a:cubicBezTo>
                  <a:cubicBezTo>
                    <a:pt x="3" y="18"/>
                    <a:pt x="11" y="15"/>
                    <a:pt x="15" y="15"/>
                  </a:cubicBezTo>
                  <a:cubicBezTo>
                    <a:pt x="15" y="15"/>
                    <a:pt x="19" y="11"/>
                    <a:pt x="14" y="5"/>
                  </a:cubicBezTo>
                  <a:cubicBezTo>
                    <a:pt x="14" y="5"/>
                    <a:pt x="12" y="0"/>
                    <a:pt x="1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57"/>
            <p:cNvSpPr>
              <a:spLocks noEditPoints="1"/>
            </p:cNvSpPr>
            <p:nvPr/>
          </p:nvSpPr>
          <p:spPr bwMode="auto">
            <a:xfrm>
              <a:off x="4344988" y="3033713"/>
              <a:ext cx="279400" cy="177800"/>
            </a:xfrm>
            <a:custGeom>
              <a:avLst/>
              <a:gdLst>
                <a:gd name="T0" fmla="*/ 64 w 66"/>
                <a:gd name="T1" fmla="*/ 20 h 42"/>
                <a:gd name="T2" fmla="*/ 63 w 66"/>
                <a:gd name="T3" fmla="*/ 20 h 42"/>
                <a:gd name="T4" fmla="*/ 59 w 66"/>
                <a:gd name="T5" fmla="*/ 16 h 42"/>
                <a:gd name="T6" fmla="*/ 56 w 66"/>
                <a:gd name="T7" fmla="*/ 12 h 42"/>
                <a:gd name="T8" fmla="*/ 53 w 66"/>
                <a:gd name="T9" fmla="*/ 11 h 42"/>
                <a:gd name="T10" fmla="*/ 45 w 66"/>
                <a:gd name="T11" fmla="*/ 5 h 42"/>
                <a:gd name="T12" fmla="*/ 47 w 66"/>
                <a:gd name="T13" fmla="*/ 2 h 42"/>
                <a:gd name="T14" fmla="*/ 46 w 66"/>
                <a:gd name="T15" fmla="*/ 0 h 42"/>
                <a:gd name="T16" fmla="*/ 40 w 66"/>
                <a:gd name="T17" fmla="*/ 2 h 42"/>
                <a:gd name="T18" fmla="*/ 43 w 66"/>
                <a:gd name="T19" fmla="*/ 6 h 42"/>
                <a:gd name="T20" fmla="*/ 51 w 66"/>
                <a:gd name="T21" fmla="*/ 12 h 42"/>
                <a:gd name="T22" fmla="*/ 51 w 66"/>
                <a:gd name="T23" fmla="*/ 18 h 42"/>
                <a:gd name="T24" fmla="*/ 47 w 66"/>
                <a:gd name="T25" fmla="*/ 17 h 42"/>
                <a:gd name="T26" fmla="*/ 29 w 66"/>
                <a:gd name="T27" fmla="*/ 6 h 42"/>
                <a:gd name="T28" fmla="*/ 23 w 66"/>
                <a:gd name="T29" fmla="*/ 7 h 42"/>
                <a:gd name="T30" fmla="*/ 24 w 66"/>
                <a:gd name="T31" fmla="*/ 11 h 42"/>
                <a:gd name="T32" fmla="*/ 29 w 66"/>
                <a:gd name="T33" fmla="*/ 15 h 42"/>
                <a:gd name="T34" fmla="*/ 23 w 66"/>
                <a:gd name="T35" fmla="*/ 14 h 42"/>
                <a:gd name="T36" fmla="*/ 21 w 66"/>
                <a:gd name="T37" fmla="*/ 19 h 42"/>
                <a:gd name="T38" fmla="*/ 20 w 66"/>
                <a:gd name="T39" fmla="*/ 25 h 42"/>
                <a:gd name="T40" fmla="*/ 7 w 66"/>
                <a:gd name="T41" fmla="*/ 5 h 42"/>
                <a:gd name="T42" fmla="*/ 1 w 66"/>
                <a:gd name="T43" fmla="*/ 24 h 42"/>
                <a:gd name="T44" fmla="*/ 8 w 66"/>
                <a:gd name="T45" fmla="*/ 31 h 42"/>
                <a:gd name="T46" fmla="*/ 15 w 66"/>
                <a:gd name="T47" fmla="*/ 30 h 42"/>
                <a:gd name="T48" fmla="*/ 17 w 66"/>
                <a:gd name="T49" fmla="*/ 31 h 42"/>
                <a:gd name="T50" fmla="*/ 16 w 66"/>
                <a:gd name="T51" fmla="*/ 36 h 42"/>
                <a:gd name="T52" fmla="*/ 17 w 66"/>
                <a:gd name="T53" fmla="*/ 38 h 42"/>
                <a:gd name="T54" fmla="*/ 21 w 66"/>
                <a:gd name="T55" fmla="*/ 36 h 42"/>
                <a:gd name="T56" fmla="*/ 20 w 66"/>
                <a:gd name="T57" fmla="*/ 28 h 42"/>
                <a:gd name="T58" fmla="*/ 25 w 66"/>
                <a:gd name="T59" fmla="*/ 20 h 42"/>
                <a:gd name="T60" fmla="*/ 36 w 66"/>
                <a:gd name="T61" fmla="*/ 20 h 42"/>
                <a:gd name="T62" fmla="*/ 34 w 66"/>
                <a:gd name="T63" fmla="*/ 14 h 42"/>
                <a:gd name="T64" fmla="*/ 42 w 66"/>
                <a:gd name="T65" fmla="*/ 19 h 42"/>
                <a:gd name="T66" fmla="*/ 45 w 66"/>
                <a:gd name="T67" fmla="*/ 20 h 42"/>
                <a:gd name="T68" fmla="*/ 51 w 66"/>
                <a:gd name="T69" fmla="*/ 23 h 42"/>
                <a:gd name="T70" fmla="*/ 64 w 66"/>
                <a:gd name="T71" fmla="*/ 26 h 42"/>
                <a:gd name="T72" fmla="*/ 64 w 66"/>
                <a:gd name="T73" fmla="*/ 20 h 42"/>
                <a:gd name="T74" fmla="*/ 10 w 66"/>
                <a:gd name="T75" fmla="*/ 28 h 42"/>
                <a:gd name="T76" fmla="*/ 5 w 66"/>
                <a:gd name="T77" fmla="*/ 17 h 42"/>
                <a:gd name="T78" fmla="*/ 11 w 66"/>
                <a:gd name="T79" fmla="*/ 18 h 42"/>
                <a:gd name="T80" fmla="*/ 15 w 66"/>
                <a:gd name="T81" fmla="*/ 24 h 42"/>
                <a:gd name="T82" fmla="*/ 10 w 66"/>
                <a:gd name="T83" fmla="*/ 28 h 42"/>
                <a:gd name="T84" fmla="*/ 56 w 66"/>
                <a:gd name="T85" fmla="*/ 18 h 42"/>
                <a:gd name="T86" fmla="*/ 58 w 66"/>
                <a:gd name="T87" fmla="*/ 18 h 42"/>
                <a:gd name="T88" fmla="*/ 59 w 66"/>
                <a:gd name="T89" fmla="*/ 20 h 42"/>
                <a:gd name="T90" fmla="*/ 56 w 66"/>
                <a:gd name="T91"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 h="42">
                  <a:moveTo>
                    <a:pt x="64" y="20"/>
                  </a:moveTo>
                  <a:cubicBezTo>
                    <a:pt x="63" y="20"/>
                    <a:pt x="63" y="20"/>
                    <a:pt x="63" y="20"/>
                  </a:cubicBezTo>
                  <a:cubicBezTo>
                    <a:pt x="59" y="16"/>
                    <a:pt x="59" y="16"/>
                    <a:pt x="59" y="16"/>
                  </a:cubicBezTo>
                  <a:cubicBezTo>
                    <a:pt x="59" y="16"/>
                    <a:pt x="55" y="17"/>
                    <a:pt x="56" y="12"/>
                  </a:cubicBezTo>
                  <a:cubicBezTo>
                    <a:pt x="56" y="12"/>
                    <a:pt x="56" y="11"/>
                    <a:pt x="53" y="11"/>
                  </a:cubicBezTo>
                  <a:cubicBezTo>
                    <a:pt x="45" y="5"/>
                    <a:pt x="45" y="5"/>
                    <a:pt x="45" y="5"/>
                  </a:cubicBezTo>
                  <a:cubicBezTo>
                    <a:pt x="45" y="5"/>
                    <a:pt x="43" y="3"/>
                    <a:pt x="47" y="2"/>
                  </a:cubicBezTo>
                  <a:cubicBezTo>
                    <a:pt x="47" y="2"/>
                    <a:pt x="51" y="1"/>
                    <a:pt x="46" y="0"/>
                  </a:cubicBezTo>
                  <a:cubicBezTo>
                    <a:pt x="46" y="0"/>
                    <a:pt x="40" y="1"/>
                    <a:pt x="40" y="2"/>
                  </a:cubicBezTo>
                  <a:cubicBezTo>
                    <a:pt x="40" y="2"/>
                    <a:pt x="39" y="7"/>
                    <a:pt x="43" y="6"/>
                  </a:cubicBezTo>
                  <a:cubicBezTo>
                    <a:pt x="43" y="6"/>
                    <a:pt x="50" y="11"/>
                    <a:pt x="51" y="12"/>
                  </a:cubicBezTo>
                  <a:cubicBezTo>
                    <a:pt x="51" y="12"/>
                    <a:pt x="50" y="16"/>
                    <a:pt x="51" y="18"/>
                  </a:cubicBezTo>
                  <a:cubicBezTo>
                    <a:pt x="51" y="18"/>
                    <a:pt x="50" y="19"/>
                    <a:pt x="47" y="17"/>
                  </a:cubicBezTo>
                  <a:cubicBezTo>
                    <a:pt x="47" y="17"/>
                    <a:pt x="29" y="9"/>
                    <a:pt x="29" y="6"/>
                  </a:cubicBezTo>
                  <a:cubicBezTo>
                    <a:pt x="29" y="6"/>
                    <a:pt x="25" y="6"/>
                    <a:pt x="23" y="7"/>
                  </a:cubicBezTo>
                  <a:cubicBezTo>
                    <a:pt x="23" y="7"/>
                    <a:pt x="23" y="11"/>
                    <a:pt x="24" y="11"/>
                  </a:cubicBezTo>
                  <a:cubicBezTo>
                    <a:pt x="29" y="15"/>
                    <a:pt x="29" y="15"/>
                    <a:pt x="29" y="15"/>
                  </a:cubicBezTo>
                  <a:cubicBezTo>
                    <a:pt x="29" y="15"/>
                    <a:pt x="27" y="16"/>
                    <a:pt x="23" y="14"/>
                  </a:cubicBezTo>
                  <a:cubicBezTo>
                    <a:pt x="23" y="14"/>
                    <a:pt x="18" y="15"/>
                    <a:pt x="21" y="19"/>
                  </a:cubicBezTo>
                  <a:cubicBezTo>
                    <a:pt x="21" y="19"/>
                    <a:pt x="23" y="23"/>
                    <a:pt x="20" y="25"/>
                  </a:cubicBezTo>
                  <a:cubicBezTo>
                    <a:pt x="20" y="25"/>
                    <a:pt x="20" y="16"/>
                    <a:pt x="7" y="5"/>
                  </a:cubicBezTo>
                  <a:cubicBezTo>
                    <a:pt x="7" y="5"/>
                    <a:pt x="3" y="6"/>
                    <a:pt x="1" y="24"/>
                  </a:cubicBezTo>
                  <a:cubicBezTo>
                    <a:pt x="1" y="24"/>
                    <a:pt x="0" y="32"/>
                    <a:pt x="8" y="31"/>
                  </a:cubicBezTo>
                  <a:cubicBezTo>
                    <a:pt x="15" y="30"/>
                    <a:pt x="15" y="30"/>
                    <a:pt x="15" y="30"/>
                  </a:cubicBezTo>
                  <a:cubicBezTo>
                    <a:pt x="15" y="30"/>
                    <a:pt x="16" y="29"/>
                    <a:pt x="17" y="31"/>
                  </a:cubicBezTo>
                  <a:cubicBezTo>
                    <a:pt x="16" y="36"/>
                    <a:pt x="16" y="36"/>
                    <a:pt x="16" y="36"/>
                  </a:cubicBezTo>
                  <a:cubicBezTo>
                    <a:pt x="16" y="36"/>
                    <a:pt x="14" y="37"/>
                    <a:pt x="17" y="38"/>
                  </a:cubicBezTo>
                  <a:cubicBezTo>
                    <a:pt x="17" y="38"/>
                    <a:pt x="19" y="42"/>
                    <a:pt x="21" y="36"/>
                  </a:cubicBezTo>
                  <a:cubicBezTo>
                    <a:pt x="20" y="28"/>
                    <a:pt x="20" y="28"/>
                    <a:pt x="20" y="28"/>
                  </a:cubicBezTo>
                  <a:cubicBezTo>
                    <a:pt x="20" y="28"/>
                    <a:pt x="26" y="29"/>
                    <a:pt x="25" y="20"/>
                  </a:cubicBezTo>
                  <a:cubicBezTo>
                    <a:pt x="36" y="20"/>
                    <a:pt x="36" y="20"/>
                    <a:pt x="36" y="20"/>
                  </a:cubicBezTo>
                  <a:cubicBezTo>
                    <a:pt x="36" y="20"/>
                    <a:pt x="39" y="18"/>
                    <a:pt x="34" y="14"/>
                  </a:cubicBezTo>
                  <a:cubicBezTo>
                    <a:pt x="34" y="14"/>
                    <a:pt x="40" y="17"/>
                    <a:pt x="42" y="19"/>
                  </a:cubicBezTo>
                  <a:cubicBezTo>
                    <a:pt x="42" y="19"/>
                    <a:pt x="42" y="20"/>
                    <a:pt x="45" y="20"/>
                  </a:cubicBezTo>
                  <a:cubicBezTo>
                    <a:pt x="45" y="20"/>
                    <a:pt x="46" y="22"/>
                    <a:pt x="51" y="23"/>
                  </a:cubicBezTo>
                  <a:cubicBezTo>
                    <a:pt x="51" y="23"/>
                    <a:pt x="52" y="26"/>
                    <a:pt x="64" y="26"/>
                  </a:cubicBezTo>
                  <a:cubicBezTo>
                    <a:pt x="64" y="26"/>
                    <a:pt x="66" y="22"/>
                    <a:pt x="64" y="20"/>
                  </a:cubicBezTo>
                  <a:close/>
                  <a:moveTo>
                    <a:pt x="10" y="28"/>
                  </a:moveTo>
                  <a:cubicBezTo>
                    <a:pt x="2" y="28"/>
                    <a:pt x="5" y="17"/>
                    <a:pt x="5" y="17"/>
                  </a:cubicBezTo>
                  <a:cubicBezTo>
                    <a:pt x="5" y="11"/>
                    <a:pt x="11" y="18"/>
                    <a:pt x="11" y="18"/>
                  </a:cubicBezTo>
                  <a:cubicBezTo>
                    <a:pt x="15" y="24"/>
                    <a:pt x="15" y="24"/>
                    <a:pt x="15" y="24"/>
                  </a:cubicBezTo>
                  <a:cubicBezTo>
                    <a:pt x="18" y="29"/>
                    <a:pt x="10" y="28"/>
                    <a:pt x="10" y="28"/>
                  </a:cubicBezTo>
                  <a:close/>
                  <a:moveTo>
                    <a:pt x="56" y="18"/>
                  </a:moveTo>
                  <a:cubicBezTo>
                    <a:pt x="56" y="18"/>
                    <a:pt x="57" y="18"/>
                    <a:pt x="58" y="18"/>
                  </a:cubicBezTo>
                  <a:cubicBezTo>
                    <a:pt x="59" y="20"/>
                    <a:pt x="59" y="20"/>
                    <a:pt x="59" y="20"/>
                  </a:cubicBezTo>
                  <a:cubicBezTo>
                    <a:pt x="59" y="20"/>
                    <a:pt x="54" y="20"/>
                    <a:pt x="5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58"/>
            <p:cNvSpPr>
              <a:spLocks noEditPoints="1"/>
            </p:cNvSpPr>
            <p:nvPr/>
          </p:nvSpPr>
          <p:spPr bwMode="auto">
            <a:xfrm>
              <a:off x="3198813" y="2505075"/>
              <a:ext cx="123825" cy="268288"/>
            </a:xfrm>
            <a:custGeom>
              <a:avLst/>
              <a:gdLst>
                <a:gd name="T0" fmla="*/ 22 w 29"/>
                <a:gd name="T1" fmla="*/ 41 h 63"/>
                <a:gd name="T2" fmla="*/ 23 w 29"/>
                <a:gd name="T3" fmla="*/ 30 h 63"/>
                <a:gd name="T4" fmla="*/ 21 w 29"/>
                <a:gd name="T5" fmla="*/ 28 h 63"/>
                <a:gd name="T6" fmla="*/ 21 w 29"/>
                <a:gd name="T7" fmla="*/ 26 h 63"/>
                <a:gd name="T8" fmla="*/ 19 w 29"/>
                <a:gd name="T9" fmla="*/ 25 h 63"/>
                <a:gd name="T10" fmla="*/ 15 w 29"/>
                <a:gd name="T11" fmla="*/ 24 h 63"/>
                <a:gd name="T12" fmla="*/ 15 w 29"/>
                <a:gd name="T13" fmla="*/ 21 h 63"/>
                <a:gd name="T14" fmla="*/ 20 w 29"/>
                <a:gd name="T15" fmla="*/ 14 h 63"/>
                <a:gd name="T16" fmla="*/ 19 w 29"/>
                <a:gd name="T17" fmla="*/ 5 h 63"/>
                <a:gd name="T18" fmla="*/ 17 w 29"/>
                <a:gd name="T19" fmla="*/ 4 h 63"/>
                <a:gd name="T20" fmla="*/ 16 w 29"/>
                <a:gd name="T21" fmla="*/ 7 h 63"/>
                <a:gd name="T22" fmla="*/ 12 w 29"/>
                <a:gd name="T23" fmla="*/ 14 h 63"/>
                <a:gd name="T24" fmla="*/ 11 w 29"/>
                <a:gd name="T25" fmla="*/ 4 h 63"/>
                <a:gd name="T26" fmla="*/ 9 w 29"/>
                <a:gd name="T27" fmla="*/ 1 h 63"/>
                <a:gd name="T28" fmla="*/ 8 w 29"/>
                <a:gd name="T29" fmla="*/ 4 h 63"/>
                <a:gd name="T30" fmla="*/ 8 w 29"/>
                <a:gd name="T31" fmla="*/ 23 h 63"/>
                <a:gd name="T32" fmla="*/ 5 w 29"/>
                <a:gd name="T33" fmla="*/ 28 h 63"/>
                <a:gd name="T34" fmla="*/ 4 w 29"/>
                <a:gd name="T35" fmla="*/ 32 h 63"/>
                <a:gd name="T36" fmla="*/ 9 w 29"/>
                <a:gd name="T37" fmla="*/ 33 h 63"/>
                <a:gd name="T38" fmla="*/ 9 w 29"/>
                <a:gd name="T39" fmla="*/ 45 h 63"/>
                <a:gd name="T40" fmla="*/ 9 w 29"/>
                <a:gd name="T41" fmla="*/ 48 h 63"/>
                <a:gd name="T42" fmla="*/ 14 w 29"/>
                <a:gd name="T43" fmla="*/ 49 h 63"/>
                <a:gd name="T44" fmla="*/ 17 w 29"/>
                <a:gd name="T45" fmla="*/ 43 h 63"/>
                <a:gd name="T46" fmla="*/ 18 w 29"/>
                <a:gd name="T47" fmla="*/ 44 h 63"/>
                <a:gd name="T48" fmla="*/ 19 w 29"/>
                <a:gd name="T49" fmla="*/ 49 h 63"/>
                <a:gd name="T50" fmla="*/ 16 w 29"/>
                <a:gd name="T51" fmla="*/ 55 h 63"/>
                <a:gd name="T52" fmla="*/ 14 w 29"/>
                <a:gd name="T53" fmla="*/ 57 h 63"/>
                <a:gd name="T54" fmla="*/ 16 w 29"/>
                <a:gd name="T55" fmla="*/ 62 h 63"/>
                <a:gd name="T56" fmla="*/ 19 w 29"/>
                <a:gd name="T57" fmla="*/ 59 h 63"/>
                <a:gd name="T58" fmla="*/ 19 w 29"/>
                <a:gd name="T59" fmla="*/ 55 h 63"/>
                <a:gd name="T60" fmla="*/ 29 w 29"/>
                <a:gd name="T61" fmla="*/ 56 h 63"/>
                <a:gd name="T62" fmla="*/ 27 w 29"/>
                <a:gd name="T63" fmla="*/ 51 h 63"/>
                <a:gd name="T64" fmla="*/ 22 w 29"/>
                <a:gd name="T65" fmla="*/ 41 h 63"/>
                <a:gd name="T66" fmla="*/ 15 w 29"/>
                <a:gd name="T67" fmla="*/ 39 h 63"/>
                <a:gd name="T68" fmla="*/ 13 w 29"/>
                <a:gd name="T69" fmla="*/ 42 h 63"/>
                <a:gd name="T70" fmla="*/ 12 w 29"/>
                <a:gd name="T71" fmla="*/ 32 h 63"/>
                <a:gd name="T72" fmla="*/ 13 w 29"/>
                <a:gd name="T73" fmla="*/ 27 h 63"/>
                <a:gd name="T74" fmla="*/ 15 w 29"/>
                <a:gd name="T75" fmla="*/ 34 h 63"/>
                <a:gd name="T76" fmla="*/ 15 w 29"/>
                <a:gd name="T77" fmla="*/ 3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 h="63">
                  <a:moveTo>
                    <a:pt x="22" y="41"/>
                  </a:moveTo>
                  <a:cubicBezTo>
                    <a:pt x="22" y="41"/>
                    <a:pt x="20" y="39"/>
                    <a:pt x="23" y="30"/>
                  </a:cubicBezTo>
                  <a:cubicBezTo>
                    <a:pt x="21" y="28"/>
                    <a:pt x="21" y="28"/>
                    <a:pt x="21" y="28"/>
                  </a:cubicBezTo>
                  <a:cubicBezTo>
                    <a:pt x="21" y="26"/>
                    <a:pt x="21" y="26"/>
                    <a:pt x="21" y="26"/>
                  </a:cubicBezTo>
                  <a:cubicBezTo>
                    <a:pt x="19" y="25"/>
                    <a:pt x="19" y="25"/>
                    <a:pt x="19" y="25"/>
                  </a:cubicBezTo>
                  <a:cubicBezTo>
                    <a:pt x="19" y="25"/>
                    <a:pt x="17" y="23"/>
                    <a:pt x="15" y="24"/>
                  </a:cubicBezTo>
                  <a:cubicBezTo>
                    <a:pt x="15" y="24"/>
                    <a:pt x="13" y="25"/>
                    <a:pt x="15" y="21"/>
                  </a:cubicBezTo>
                  <a:cubicBezTo>
                    <a:pt x="20" y="14"/>
                    <a:pt x="20" y="14"/>
                    <a:pt x="20" y="14"/>
                  </a:cubicBezTo>
                  <a:cubicBezTo>
                    <a:pt x="19" y="5"/>
                    <a:pt x="19" y="5"/>
                    <a:pt x="19" y="5"/>
                  </a:cubicBezTo>
                  <a:cubicBezTo>
                    <a:pt x="19" y="5"/>
                    <a:pt x="20" y="3"/>
                    <a:pt x="17" y="4"/>
                  </a:cubicBezTo>
                  <a:cubicBezTo>
                    <a:pt x="17" y="4"/>
                    <a:pt x="17" y="5"/>
                    <a:pt x="16" y="7"/>
                  </a:cubicBezTo>
                  <a:cubicBezTo>
                    <a:pt x="14" y="9"/>
                    <a:pt x="13" y="12"/>
                    <a:pt x="12" y="14"/>
                  </a:cubicBezTo>
                  <a:cubicBezTo>
                    <a:pt x="12" y="14"/>
                    <a:pt x="12" y="6"/>
                    <a:pt x="11" y="4"/>
                  </a:cubicBezTo>
                  <a:cubicBezTo>
                    <a:pt x="9" y="1"/>
                    <a:pt x="9" y="1"/>
                    <a:pt x="9" y="1"/>
                  </a:cubicBezTo>
                  <a:cubicBezTo>
                    <a:pt x="9" y="1"/>
                    <a:pt x="6" y="0"/>
                    <a:pt x="8" y="4"/>
                  </a:cubicBezTo>
                  <a:cubicBezTo>
                    <a:pt x="8" y="23"/>
                    <a:pt x="8" y="23"/>
                    <a:pt x="8" y="23"/>
                  </a:cubicBezTo>
                  <a:cubicBezTo>
                    <a:pt x="5" y="28"/>
                    <a:pt x="5" y="28"/>
                    <a:pt x="5" y="28"/>
                  </a:cubicBezTo>
                  <a:cubicBezTo>
                    <a:pt x="5" y="28"/>
                    <a:pt x="0" y="29"/>
                    <a:pt x="4" y="32"/>
                  </a:cubicBezTo>
                  <a:cubicBezTo>
                    <a:pt x="9" y="33"/>
                    <a:pt x="9" y="33"/>
                    <a:pt x="9" y="33"/>
                  </a:cubicBezTo>
                  <a:cubicBezTo>
                    <a:pt x="9" y="45"/>
                    <a:pt x="9" y="45"/>
                    <a:pt x="9" y="45"/>
                  </a:cubicBezTo>
                  <a:cubicBezTo>
                    <a:pt x="9" y="48"/>
                    <a:pt x="9" y="48"/>
                    <a:pt x="9" y="48"/>
                  </a:cubicBezTo>
                  <a:cubicBezTo>
                    <a:pt x="14" y="49"/>
                    <a:pt x="14" y="49"/>
                    <a:pt x="14" y="49"/>
                  </a:cubicBezTo>
                  <a:cubicBezTo>
                    <a:pt x="17" y="43"/>
                    <a:pt x="17" y="43"/>
                    <a:pt x="17" y="43"/>
                  </a:cubicBezTo>
                  <a:cubicBezTo>
                    <a:pt x="17" y="43"/>
                    <a:pt x="18" y="43"/>
                    <a:pt x="18" y="44"/>
                  </a:cubicBezTo>
                  <a:cubicBezTo>
                    <a:pt x="19" y="49"/>
                    <a:pt x="19" y="49"/>
                    <a:pt x="19" y="49"/>
                  </a:cubicBezTo>
                  <a:cubicBezTo>
                    <a:pt x="19" y="49"/>
                    <a:pt x="17" y="54"/>
                    <a:pt x="16" y="55"/>
                  </a:cubicBezTo>
                  <a:cubicBezTo>
                    <a:pt x="16" y="55"/>
                    <a:pt x="16" y="55"/>
                    <a:pt x="14" y="57"/>
                  </a:cubicBezTo>
                  <a:cubicBezTo>
                    <a:pt x="14" y="57"/>
                    <a:pt x="10" y="62"/>
                    <a:pt x="16" y="62"/>
                  </a:cubicBezTo>
                  <a:cubicBezTo>
                    <a:pt x="16" y="62"/>
                    <a:pt x="19" y="63"/>
                    <a:pt x="19" y="59"/>
                  </a:cubicBezTo>
                  <a:cubicBezTo>
                    <a:pt x="19" y="55"/>
                    <a:pt x="19" y="55"/>
                    <a:pt x="19" y="55"/>
                  </a:cubicBezTo>
                  <a:cubicBezTo>
                    <a:pt x="29" y="56"/>
                    <a:pt x="29" y="56"/>
                    <a:pt x="29" y="56"/>
                  </a:cubicBezTo>
                  <a:cubicBezTo>
                    <a:pt x="29" y="56"/>
                    <a:pt x="29" y="54"/>
                    <a:pt x="27" y="51"/>
                  </a:cubicBezTo>
                  <a:lnTo>
                    <a:pt x="22" y="41"/>
                  </a:lnTo>
                  <a:close/>
                  <a:moveTo>
                    <a:pt x="15" y="39"/>
                  </a:moveTo>
                  <a:cubicBezTo>
                    <a:pt x="13" y="42"/>
                    <a:pt x="13" y="42"/>
                    <a:pt x="13" y="42"/>
                  </a:cubicBezTo>
                  <a:cubicBezTo>
                    <a:pt x="12" y="32"/>
                    <a:pt x="12" y="32"/>
                    <a:pt x="12" y="32"/>
                  </a:cubicBezTo>
                  <a:cubicBezTo>
                    <a:pt x="11" y="29"/>
                    <a:pt x="13" y="27"/>
                    <a:pt x="13" y="27"/>
                  </a:cubicBezTo>
                  <a:cubicBezTo>
                    <a:pt x="14" y="29"/>
                    <a:pt x="15" y="34"/>
                    <a:pt x="15" y="34"/>
                  </a:cubicBezTo>
                  <a:cubicBezTo>
                    <a:pt x="15" y="37"/>
                    <a:pt x="15" y="39"/>
                    <a:pt x="15"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59"/>
            <p:cNvSpPr/>
            <p:nvPr/>
          </p:nvSpPr>
          <p:spPr bwMode="auto">
            <a:xfrm>
              <a:off x="3297238" y="2679700"/>
              <a:ext cx="50800" cy="38100"/>
            </a:xfrm>
            <a:custGeom>
              <a:avLst/>
              <a:gdLst>
                <a:gd name="T0" fmla="*/ 9 w 12"/>
                <a:gd name="T1" fmla="*/ 0 h 9"/>
                <a:gd name="T2" fmla="*/ 3 w 12"/>
                <a:gd name="T3" fmla="*/ 1 h 9"/>
                <a:gd name="T4" fmla="*/ 3 w 12"/>
                <a:gd name="T5" fmla="*/ 3 h 9"/>
                <a:gd name="T6" fmla="*/ 9 w 12"/>
                <a:gd name="T7" fmla="*/ 6 h 9"/>
                <a:gd name="T8" fmla="*/ 12 w 12"/>
                <a:gd name="T9" fmla="*/ 5 h 9"/>
                <a:gd name="T10" fmla="*/ 12 w 12"/>
                <a:gd name="T11" fmla="*/ 2 h 9"/>
                <a:gd name="T12" fmla="*/ 9 w 1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9" y="0"/>
                  </a:moveTo>
                  <a:cubicBezTo>
                    <a:pt x="3" y="1"/>
                    <a:pt x="3" y="1"/>
                    <a:pt x="3" y="1"/>
                  </a:cubicBezTo>
                  <a:cubicBezTo>
                    <a:pt x="3" y="1"/>
                    <a:pt x="0" y="3"/>
                    <a:pt x="3" y="3"/>
                  </a:cubicBezTo>
                  <a:cubicBezTo>
                    <a:pt x="3" y="3"/>
                    <a:pt x="7" y="4"/>
                    <a:pt x="9" y="6"/>
                  </a:cubicBezTo>
                  <a:cubicBezTo>
                    <a:pt x="9" y="6"/>
                    <a:pt x="11" y="9"/>
                    <a:pt x="12" y="5"/>
                  </a:cubicBezTo>
                  <a:cubicBezTo>
                    <a:pt x="12" y="2"/>
                    <a:pt x="12" y="2"/>
                    <a:pt x="12" y="2"/>
                  </a:cubicBezTo>
                  <a:cubicBezTo>
                    <a:pt x="12" y="2"/>
                    <a:pt x="12"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60"/>
            <p:cNvSpPr/>
            <p:nvPr/>
          </p:nvSpPr>
          <p:spPr bwMode="auto">
            <a:xfrm>
              <a:off x="3398838" y="3876675"/>
              <a:ext cx="46038" cy="147638"/>
            </a:xfrm>
            <a:custGeom>
              <a:avLst/>
              <a:gdLst>
                <a:gd name="T0" fmla="*/ 19 w 29"/>
                <a:gd name="T1" fmla="*/ 18 h 93"/>
                <a:gd name="T2" fmla="*/ 8 w 29"/>
                <a:gd name="T3" fmla="*/ 26 h 93"/>
                <a:gd name="T4" fmla="*/ 0 w 29"/>
                <a:gd name="T5" fmla="*/ 16 h 93"/>
                <a:gd name="T6" fmla="*/ 24 w 29"/>
                <a:gd name="T7" fmla="*/ 0 h 93"/>
                <a:gd name="T8" fmla="*/ 29 w 29"/>
                <a:gd name="T9" fmla="*/ 2 h 93"/>
                <a:gd name="T10" fmla="*/ 29 w 29"/>
                <a:gd name="T11" fmla="*/ 93 h 93"/>
                <a:gd name="T12" fmla="*/ 19 w 29"/>
                <a:gd name="T13" fmla="*/ 93 h 93"/>
                <a:gd name="T14" fmla="*/ 19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9" y="18"/>
                  </a:moveTo>
                  <a:lnTo>
                    <a:pt x="8" y="26"/>
                  </a:lnTo>
                  <a:lnTo>
                    <a:pt x="0" y="16"/>
                  </a:lnTo>
                  <a:lnTo>
                    <a:pt x="24" y="0"/>
                  </a:lnTo>
                  <a:lnTo>
                    <a:pt x="29" y="2"/>
                  </a:lnTo>
                  <a:lnTo>
                    <a:pt x="29" y="93"/>
                  </a:lnTo>
                  <a:lnTo>
                    <a:pt x="19" y="93"/>
                  </a:lnTo>
                  <a:lnTo>
                    <a:pt x="19"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61"/>
            <p:cNvSpPr/>
            <p:nvPr/>
          </p:nvSpPr>
          <p:spPr bwMode="auto">
            <a:xfrm>
              <a:off x="3822700" y="3876675"/>
              <a:ext cx="46038" cy="147638"/>
            </a:xfrm>
            <a:custGeom>
              <a:avLst/>
              <a:gdLst>
                <a:gd name="T0" fmla="*/ 16 w 29"/>
                <a:gd name="T1" fmla="*/ 18 h 93"/>
                <a:gd name="T2" fmla="*/ 8 w 29"/>
                <a:gd name="T3" fmla="*/ 26 h 93"/>
                <a:gd name="T4" fmla="*/ 0 w 29"/>
                <a:gd name="T5" fmla="*/ 16 h 93"/>
                <a:gd name="T6" fmla="*/ 21 w 29"/>
                <a:gd name="T7" fmla="*/ 0 h 93"/>
                <a:gd name="T8" fmla="*/ 29 w 29"/>
                <a:gd name="T9" fmla="*/ 2 h 93"/>
                <a:gd name="T10" fmla="*/ 29 w 29"/>
                <a:gd name="T11" fmla="*/ 93 h 93"/>
                <a:gd name="T12" fmla="*/ 16 w 29"/>
                <a:gd name="T13" fmla="*/ 93 h 93"/>
                <a:gd name="T14" fmla="*/ 16 w 29"/>
                <a:gd name="T15" fmla="*/ 18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93">
                  <a:moveTo>
                    <a:pt x="16" y="18"/>
                  </a:moveTo>
                  <a:lnTo>
                    <a:pt x="8" y="26"/>
                  </a:lnTo>
                  <a:lnTo>
                    <a:pt x="0" y="16"/>
                  </a:lnTo>
                  <a:lnTo>
                    <a:pt x="21" y="0"/>
                  </a:lnTo>
                  <a:lnTo>
                    <a:pt x="29" y="2"/>
                  </a:lnTo>
                  <a:lnTo>
                    <a:pt x="29" y="93"/>
                  </a:lnTo>
                  <a:lnTo>
                    <a:pt x="16" y="93"/>
                  </a:ln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62"/>
            <p:cNvSpPr>
              <a:spLocks noEditPoints="1"/>
            </p:cNvSpPr>
            <p:nvPr/>
          </p:nvSpPr>
          <p:spPr bwMode="auto">
            <a:xfrm>
              <a:off x="3521075" y="3876675"/>
              <a:ext cx="90488" cy="147638"/>
            </a:xfrm>
            <a:custGeom>
              <a:avLst/>
              <a:gdLst>
                <a:gd name="T0" fmla="*/ 16 w 21"/>
                <a:gd name="T1" fmla="*/ 10 h 35"/>
                <a:gd name="T2" fmla="*/ 16 w 21"/>
                <a:gd name="T3" fmla="*/ 13 h 35"/>
                <a:gd name="T4" fmla="*/ 15 w 21"/>
                <a:gd name="T5" fmla="*/ 16 h 35"/>
                <a:gd name="T6" fmla="*/ 11 w 21"/>
                <a:gd name="T7" fmla="*/ 17 h 35"/>
                <a:gd name="T8" fmla="*/ 9 w 21"/>
                <a:gd name="T9" fmla="*/ 17 h 35"/>
                <a:gd name="T10" fmla="*/ 7 w 21"/>
                <a:gd name="T11" fmla="*/ 16 h 35"/>
                <a:gd name="T12" fmla="*/ 5 w 21"/>
                <a:gd name="T13" fmla="*/ 14 h 35"/>
                <a:gd name="T14" fmla="*/ 5 w 21"/>
                <a:gd name="T15" fmla="*/ 11 h 35"/>
                <a:gd name="T16" fmla="*/ 5 w 21"/>
                <a:gd name="T17" fmla="*/ 8 h 35"/>
                <a:gd name="T18" fmla="*/ 7 w 21"/>
                <a:gd name="T19" fmla="*/ 6 h 35"/>
                <a:gd name="T20" fmla="*/ 8 w 21"/>
                <a:gd name="T21" fmla="*/ 5 h 35"/>
                <a:gd name="T22" fmla="*/ 11 w 21"/>
                <a:gd name="T23" fmla="*/ 4 h 35"/>
                <a:gd name="T24" fmla="*/ 14 w 21"/>
                <a:gd name="T25" fmla="*/ 5 h 35"/>
                <a:gd name="T26" fmla="*/ 16 w 21"/>
                <a:gd name="T27" fmla="*/ 7 h 35"/>
                <a:gd name="T28" fmla="*/ 16 w 21"/>
                <a:gd name="T29" fmla="*/ 10 h 35"/>
                <a:gd name="T30" fmla="*/ 16 w 21"/>
                <a:gd name="T31" fmla="*/ 23 h 35"/>
                <a:gd name="T32" fmla="*/ 16 w 21"/>
                <a:gd name="T33" fmla="*/ 25 h 35"/>
                <a:gd name="T34" fmla="*/ 15 w 21"/>
                <a:gd name="T35" fmla="*/ 27 h 35"/>
                <a:gd name="T36" fmla="*/ 14 w 21"/>
                <a:gd name="T37" fmla="*/ 29 h 35"/>
                <a:gd name="T38" fmla="*/ 12 w 21"/>
                <a:gd name="T39" fmla="*/ 30 h 35"/>
                <a:gd name="T40" fmla="*/ 9 w 21"/>
                <a:gd name="T41" fmla="*/ 30 h 35"/>
                <a:gd name="T42" fmla="*/ 7 w 21"/>
                <a:gd name="T43" fmla="*/ 29 h 35"/>
                <a:gd name="T44" fmla="*/ 5 w 21"/>
                <a:gd name="T45" fmla="*/ 28 h 35"/>
                <a:gd name="T46" fmla="*/ 5 w 21"/>
                <a:gd name="T47" fmla="*/ 26 h 35"/>
                <a:gd name="T48" fmla="*/ 0 w 21"/>
                <a:gd name="T49" fmla="*/ 26 h 35"/>
                <a:gd name="T50" fmla="*/ 1 w 21"/>
                <a:gd name="T51" fmla="*/ 28 h 35"/>
                <a:gd name="T52" fmla="*/ 2 w 21"/>
                <a:gd name="T53" fmla="*/ 31 h 35"/>
                <a:gd name="T54" fmla="*/ 4 w 21"/>
                <a:gd name="T55" fmla="*/ 33 h 35"/>
                <a:gd name="T56" fmla="*/ 7 w 21"/>
                <a:gd name="T57" fmla="*/ 34 h 35"/>
                <a:gd name="T58" fmla="*/ 10 w 21"/>
                <a:gd name="T59" fmla="*/ 35 h 35"/>
                <a:gd name="T60" fmla="*/ 14 w 21"/>
                <a:gd name="T61" fmla="*/ 34 h 35"/>
                <a:gd name="T62" fmla="*/ 17 w 21"/>
                <a:gd name="T63" fmla="*/ 33 h 35"/>
                <a:gd name="T64" fmla="*/ 19 w 21"/>
                <a:gd name="T65" fmla="*/ 31 h 35"/>
                <a:gd name="T66" fmla="*/ 20 w 21"/>
                <a:gd name="T67" fmla="*/ 28 h 35"/>
                <a:gd name="T68" fmla="*/ 21 w 21"/>
                <a:gd name="T69" fmla="*/ 25 h 35"/>
                <a:gd name="T70" fmla="*/ 21 w 21"/>
                <a:gd name="T71" fmla="*/ 21 h 35"/>
                <a:gd name="T72" fmla="*/ 21 w 21"/>
                <a:gd name="T73" fmla="*/ 11 h 35"/>
                <a:gd name="T74" fmla="*/ 20 w 21"/>
                <a:gd name="T75" fmla="*/ 7 h 35"/>
                <a:gd name="T76" fmla="*/ 19 w 21"/>
                <a:gd name="T77" fmla="*/ 3 h 35"/>
                <a:gd name="T78" fmla="*/ 15 w 21"/>
                <a:gd name="T79" fmla="*/ 1 h 35"/>
                <a:gd name="T80" fmla="*/ 10 w 21"/>
                <a:gd name="T81" fmla="*/ 0 h 35"/>
                <a:gd name="T82" fmla="*/ 7 w 21"/>
                <a:gd name="T83" fmla="*/ 0 h 35"/>
                <a:gd name="T84" fmla="*/ 3 w 21"/>
                <a:gd name="T85" fmla="*/ 2 h 35"/>
                <a:gd name="T86" fmla="*/ 1 w 21"/>
                <a:gd name="T87" fmla="*/ 5 h 35"/>
                <a:gd name="T88" fmla="*/ 1 w 21"/>
                <a:gd name="T89" fmla="*/ 8 h 35"/>
                <a:gd name="T90" fmla="*/ 0 w 21"/>
                <a:gd name="T91" fmla="*/ 11 h 35"/>
                <a:gd name="T92" fmla="*/ 1 w 21"/>
                <a:gd name="T93" fmla="*/ 16 h 35"/>
                <a:gd name="T94" fmla="*/ 3 w 21"/>
                <a:gd name="T95" fmla="*/ 19 h 35"/>
                <a:gd name="T96" fmla="*/ 6 w 21"/>
                <a:gd name="T97" fmla="*/ 21 h 35"/>
                <a:gd name="T98" fmla="*/ 11 w 21"/>
                <a:gd name="T99" fmla="*/ 21 h 35"/>
                <a:gd name="T100" fmla="*/ 13 w 21"/>
                <a:gd name="T101" fmla="*/ 21 h 35"/>
                <a:gd name="T102" fmla="*/ 15 w 21"/>
                <a:gd name="T103" fmla="*/ 21 h 35"/>
                <a:gd name="T104" fmla="*/ 16 w 21"/>
                <a:gd name="T105" fmla="*/ 20 h 35"/>
                <a:gd name="T106" fmla="*/ 16 w 21"/>
                <a:gd name="T107"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 h="35">
                  <a:moveTo>
                    <a:pt x="16" y="10"/>
                  </a:moveTo>
                  <a:cubicBezTo>
                    <a:pt x="16" y="11"/>
                    <a:pt x="16" y="12"/>
                    <a:pt x="16" y="13"/>
                  </a:cubicBezTo>
                  <a:cubicBezTo>
                    <a:pt x="16" y="14"/>
                    <a:pt x="15" y="15"/>
                    <a:pt x="15" y="16"/>
                  </a:cubicBezTo>
                  <a:cubicBezTo>
                    <a:pt x="14" y="17"/>
                    <a:pt x="13" y="17"/>
                    <a:pt x="11" y="17"/>
                  </a:cubicBezTo>
                  <a:cubicBezTo>
                    <a:pt x="10" y="17"/>
                    <a:pt x="10" y="17"/>
                    <a:pt x="9" y="17"/>
                  </a:cubicBezTo>
                  <a:cubicBezTo>
                    <a:pt x="8" y="17"/>
                    <a:pt x="7" y="16"/>
                    <a:pt x="7" y="16"/>
                  </a:cubicBezTo>
                  <a:cubicBezTo>
                    <a:pt x="6" y="15"/>
                    <a:pt x="6" y="15"/>
                    <a:pt x="5" y="14"/>
                  </a:cubicBezTo>
                  <a:cubicBezTo>
                    <a:pt x="5" y="13"/>
                    <a:pt x="5" y="12"/>
                    <a:pt x="5" y="11"/>
                  </a:cubicBezTo>
                  <a:cubicBezTo>
                    <a:pt x="5" y="9"/>
                    <a:pt x="5" y="8"/>
                    <a:pt x="5" y="8"/>
                  </a:cubicBezTo>
                  <a:cubicBezTo>
                    <a:pt x="6" y="7"/>
                    <a:pt x="6" y="6"/>
                    <a:pt x="7" y="6"/>
                  </a:cubicBezTo>
                  <a:cubicBezTo>
                    <a:pt x="7" y="5"/>
                    <a:pt x="8" y="5"/>
                    <a:pt x="8" y="5"/>
                  </a:cubicBezTo>
                  <a:cubicBezTo>
                    <a:pt x="9" y="4"/>
                    <a:pt x="10" y="4"/>
                    <a:pt x="11" y="4"/>
                  </a:cubicBezTo>
                  <a:cubicBezTo>
                    <a:pt x="12" y="4"/>
                    <a:pt x="13" y="5"/>
                    <a:pt x="14" y="5"/>
                  </a:cubicBezTo>
                  <a:cubicBezTo>
                    <a:pt x="15" y="6"/>
                    <a:pt x="15" y="6"/>
                    <a:pt x="16" y="7"/>
                  </a:cubicBezTo>
                  <a:cubicBezTo>
                    <a:pt x="16" y="8"/>
                    <a:pt x="16" y="9"/>
                    <a:pt x="16" y="10"/>
                  </a:cubicBezTo>
                  <a:close/>
                  <a:moveTo>
                    <a:pt x="16" y="23"/>
                  </a:moveTo>
                  <a:cubicBezTo>
                    <a:pt x="16" y="23"/>
                    <a:pt x="16" y="24"/>
                    <a:pt x="16" y="25"/>
                  </a:cubicBezTo>
                  <a:cubicBezTo>
                    <a:pt x="16" y="26"/>
                    <a:pt x="16" y="27"/>
                    <a:pt x="15" y="27"/>
                  </a:cubicBezTo>
                  <a:cubicBezTo>
                    <a:pt x="15" y="28"/>
                    <a:pt x="15" y="28"/>
                    <a:pt x="14" y="29"/>
                  </a:cubicBezTo>
                  <a:cubicBezTo>
                    <a:pt x="13" y="29"/>
                    <a:pt x="13" y="30"/>
                    <a:pt x="12" y="30"/>
                  </a:cubicBezTo>
                  <a:cubicBezTo>
                    <a:pt x="11" y="30"/>
                    <a:pt x="10" y="30"/>
                    <a:pt x="9" y="30"/>
                  </a:cubicBezTo>
                  <a:cubicBezTo>
                    <a:pt x="8" y="30"/>
                    <a:pt x="7" y="30"/>
                    <a:pt x="7" y="29"/>
                  </a:cubicBezTo>
                  <a:cubicBezTo>
                    <a:pt x="6" y="29"/>
                    <a:pt x="5" y="28"/>
                    <a:pt x="5" y="28"/>
                  </a:cubicBezTo>
                  <a:cubicBezTo>
                    <a:pt x="5" y="27"/>
                    <a:pt x="5" y="26"/>
                    <a:pt x="5" y="26"/>
                  </a:cubicBezTo>
                  <a:cubicBezTo>
                    <a:pt x="0" y="26"/>
                    <a:pt x="0" y="26"/>
                    <a:pt x="0" y="26"/>
                  </a:cubicBezTo>
                  <a:cubicBezTo>
                    <a:pt x="1" y="28"/>
                    <a:pt x="1" y="28"/>
                    <a:pt x="1" y="28"/>
                  </a:cubicBezTo>
                  <a:cubicBezTo>
                    <a:pt x="1" y="29"/>
                    <a:pt x="1" y="30"/>
                    <a:pt x="2" y="31"/>
                  </a:cubicBezTo>
                  <a:cubicBezTo>
                    <a:pt x="2" y="32"/>
                    <a:pt x="3" y="32"/>
                    <a:pt x="4" y="33"/>
                  </a:cubicBezTo>
                  <a:cubicBezTo>
                    <a:pt x="4" y="34"/>
                    <a:pt x="5" y="34"/>
                    <a:pt x="7" y="34"/>
                  </a:cubicBezTo>
                  <a:cubicBezTo>
                    <a:pt x="8" y="35"/>
                    <a:pt x="9" y="35"/>
                    <a:pt x="10" y="35"/>
                  </a:cubicBezTo>
                  <a:cubicBezTo>
                    <a:pt x="12" y="35"/>
                    <a:pt x="13" y="35"/>
                    <a:pt x="14" y="34"/>
                  </a:cubicBezTo>
                  <a:cubicBezTo>
                    <a:pt x="15" y="34"/>
                    <a:pt x="16" y="33"/>
                    <a:pt x="17" y="33"/>
                  </a:cubicBezTo>
                  <a:cubicBezTo>
                    <a:pt x="17" y="32"/>
                    <a:pt x="18" y="32"/>
                    <a:pt x="19" y="31"/>
                  </a:cubicBezTo>
                  <a:cubicBezTo>
                    <a:pt x="19" y="30"/>
                    <a:pt x="20" y="29"/>
                    <a:pt x="20" y="28"/>
                  </a:cubicBezTo>
                  <a:cubicBezTo>
                    <a:pt x="20" y="27"/>
                    <a:pt x="21" y="26"/>
                    <a:pt x="21" y="25"/>
                  </a:cubicBezTo>
                  <a:cubicBezTo>
                    <a:pt x="21" y="24"/>
                    <a:pt x="21" y="23"/>
                    <a:pt x="21" y="21"/>
                  </a:cubicBezTo>
                  <a:cubicBezTo>
                    <a:pt x="21" y="11"/>
                    <a:pt x="21" y="11"/>
                    <a:pt x="21" y="11"/>
                  </a:cubicBezTo>
                  <a:cubicBezTo>
                    <a:pt x="21" y="10"/>
                    <a:pt x="21" y="8"/>
                    <a:pt x="20" y="7"/>
                  </a:cubicBezTo>
                  <a:cubicBezTo>
                    <a:pt x="20" y="6"/>
                    <a:pt x="19" y="5"/>
                    <a:pt x="19" y="3"/>
                  </a:cubicBezTo>
                  <a:cubicBezTo>
                    <a:pt x="18" y="2"/>
                    <a:pt x="17" y="2"/>
                    <a:pt x="15" y="1"/>
                  </a:cubicBezTo>
                  <a:cubicBezTo>
                    <a:pt x="14" y="0"/>
                    <a:pt x="12" y="0"/>
                    <a:pt x="10" y="0"/>
                  </a:cubicBezTo>
                  <a:cubicBezTo>
                    <a:pt x="9" y="0"/>
                    <a:pt x="8" y="0"/>
                    <a:pt x="7" y="0"/>
                  </a:cubicBezTo>
                  <a:cubicBezTo>
                    <a:pt x="5" y="1"/>
                    <a:pt x="4" y="1"/>
                    <a:pt x="3" y="2"/>
                  </a:cubicBezTo>
                  <a:cubicBezTo>
                    <a:pt x="3" y="3"/>
                    <a:pt x="2" y="4"/>
                    <a:pt x="1" y="5"/>
                  </a:cubicBezTo>
                  <a:cubicBezTo>
                    <a:pt x="1" y="6"/>
                    <a:pt x="1" y="7"/>
                    <a:pt x="1" y="8"/>
                  </a:cubicBezTo>
                  <a:cubicBezTo>
                    <a:pt x="0" y="9"/>
                    <a:pt x="0" y="10"/>
                    <a:pt x="0" y="11"/>
                  </a:cubicBezTo>
                  <a:cubicBezTo>
                    <a:pt x="0" y="13"/>
                    <a:pt x="0" y="15"/>
                    <a:pt x="1" y="16"/>
                  </a:cubicBezTo>
                  <a:cubicBezTo>
                    <a:pt x="1" y="17"/>
                    <a:pt x="2" y="18"/>
                    <a:pt x="3" y="19"/>
                  </a:cubicBezTo>
                  <a:cubicBezTo>
                    <a:pt x="3" y="19"/>
                    <a:pt x="4" y="20"/>
                    <a:pt x="6" y="21"/>
                  </a:cubicBezTo>
                  <a:cubicBezTo>
                    <a:pt x="7" y="21"/>
                    <a:pt x="9" y="22"/>
                    <a:pt x="11" y="21"/>
                  </a:cubicBezTo>
                  <a:cubicBezTo>
                    <a:pt x="12" y="21"/>
                    <a:pt x="13" y="21"/>
                    <a:pt x="13" y="21"/>
                  </a:cubicBezTo>
                  <a:cubicBezTo>
                    <a:pt x="14" y="21"/>
                    <a:pt x="15" y="21"/>
                    <a:pt x="15" y="21"/>
                  </a:cubicBezTo>
                  <a:cubicBezTo>
                    <a:pt x="15" y="20"/>
                    <a:pt x="16" y="20"/>
                    <a:pt x="16" y="20"/>
                  </a:cubicBezTo>
                  <a:lnTo>
                    <a:pt x="16"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63"/>
            <p:cNvSpPr>
              <a:spLocks noEditPoints="1"/>
            </p:cNvSpPr>
            <p:nvPr/>
          </p:nvSpPr>
          <p:spPr bwMode="auto">
            <a:xfrm>
              <a:off x="3675063" y="3871913"/>
              <a:ext cx="96838" cy="152400"/>
            </a:xfrm>
            <a:custGeom>
              <a:avLst/>
              <a:gdLst>
                <a:gd name="T0" fmla="*/ 18 w 23"/>
                <a:gd name="T1" fmla="*/ 20 h 36"/>
                <a:gd name="T2" fmla="*/ 17 w 23"/>
                <a:gd name="T3" fmla="*/ 24 h 36"/>
                <a:gd name="T4" fmla="*/ 16 w 23"/>
                <a:gd name="T5" fmla="*/ 28 h 36"/>
                <a:gd name="T6" fmla="*/ 14 w 23"/>
                <a:gd name="T7" fmla="*/ 30 h 36"/>
                <a:gd name="T8" fmla="*/ 11 w 23"/>
                <a:gd name="T9" fmla="*/ 31 h 36"/>
                <a:gd name="T10" fmla="*/ 8 w 23"/>
                <a:gd name="T11" fmla="*/ 30 h 36"/>
                <a:gd name="T12" fmla="*/ 6 w 23"/>
                <a:gd name="T13" fmla="*/ 28 h 36"/>
                <a:gd name="T14" fmla="*/ 5 w 23"/>
                <a:gd name="T15" fmla="*/ 24 h 36"/>
                <a:gd name="T16" fmla="*/ 4 w 23"/>
                <a:gd name="T17" fmla="*/ 18 h 36"/>
                <a:gd name="T18" fmla="*/ 4 w 23"/>
                <a:gd name="T19" fmla="*/ 15 h 36"/>
                <a:gd name="T20" fmla="*/ 5 w 23"/>
                <a:gd name="T21" fmla="*/ 12 h 36"/>
                <a:gd name="T22" fmla="*/ 6 w 23"/>
                <a:gd name="T23" fmla="*/ 8 h 36"/>
                <a:gd name="T24" fmla="*/ 8 w 23"/>
                <a:gd name="T25" fmla="*/ 6 h 36"/>
                <a:gd name="T26" fmla="*/ 11 w 23"/>
                <a:gd name="T27" fmla="*/ 5 h 36"/>
                <a:gd name="T28" fmla="*/ 14 w 23"/>
                <a:gd name="T29" fmla="*/ 6 h 36"/>
                <a:gd name="T30" fmla="*/ 16 w 23"/>
                <a:gd name="T31" fmla="*/ 8 h 36"/>
                <a:gd name="T32" fmla="*/ 17 w 23"/>
                <a:gd name="T33" fmla="*/ 12 h 36"/>
                <a:gd name="T34" fmla="*/ 18 w 23"/>
                <a:gd name="T35" fmla="*/ 17 h 36"/>
                <a:gd name="T36" fmla="*/ 18 w 23"/>
                <a:gd name="T37" fmla="*/ 20 h 36"/>
                <a:gd name="T38" fmla="*/ 22 w 23"/>
                <a:gd name="T39" fmla="*/ 15 h 36"/>
                <a:gd name="T40" fmla="*/ 22 w 23"/>
                <a:gd name="T41" fmla="*/ 10 h 36"/>
                <a:gd name="T42" fmla="*/ 20 w 23"/>
                <a:gd name="T43" fmla="*/ 6 h 36"/>
                <a:gd name="T44" fmla="*/ 18 w 23"/>
                <a:gd name="T45" fmla="*/ 3 h 36"/>
                <a:gd name="T46" fmla="*/ 14 w 23"/>
                <a:gd name="T47" fmla="*/ 1 h 36"/>
                <a:gd name="T48" fmla="*/ 11 w 23"/>
                <a:gd name="T49" fmla="*/ 0 h 36"/>
                <a:gd name="T50" fmla="*/ 7 w 23"/>
                <a:gd name="T51" fmla="*/ 1 h 36"/>
                <a:gd name="T52" fmla="*/ 4 w 23"/>
                <a:gd name="T53" fmla="*/ 4 h 36"/>
                <a:gd name="T54" fmla="*/ 1 w 23"/>
                <a:gd name="T55" fmla="*/ 7 h 36"/>
                <a:gd name="T56" fmla="*/ 0 w 23"/>
                <a:gd name="T57" fmla="*/ 11 h 36"/>
                <a:gd name="T58" fmla="*/ 0 w 23"/>
                <a:gd name="T59" fmla="*/ 15 h 36"/>
                <a:gd name="T60" fmla="*/ 0 w 23"/>
                <a:gd name="T61" fmla="*/ 20 h 36"/>
                <a:gd name="T62" fmla="*/ 0 w 23"/>
                <a:gd name="T63" fmla="*/ 25 h 36"/>
                <a:gd name="T64" fmla="*/ 1 w 23"/>
                <a:gd name="T65" fmla="*/ 29 h 36"/>
                <a:gd name="T66" fmla="*/ 3 w 23"/>
                <a:gd name="T67" fmla="*/ 32 h 36"/>
                <a:gd name="T68" fmla="*/ 7 w 23"/>
                <a:gd name="T69" fmla="*/ 35 h 36"/>
                <a:gd name="T70" fmla="*/ 11 w 23"/>
                <a:gd name="T71" fmla="*/ 36 h 36"/>
                <a:gd name="T72" fmla="*/ 15 w 23"/>
                <a:gd name="T73" fmla="*/ 35 h 36"/>
                <a:gd name="T74" fmla="*/ 18 w 23"/>
                <a:gd name="T75" fmla="*/ 33 h 36"/>
                <a:gd name="T76" fmla="*/ 20 w 23"/>
                <a:gd name="T77" fmla="*/ 31 h 36"/>
                <a:gd name="T78" fmla="*/ 22 w 23"/>
                <a:gd name="T79" fmla="*/ 27 h 36"/>
                <a:gd name="T80" fmla="*/ 22 w 23"/>
                <a:gd name="T81" fmla="*/ 23 h 36"/>
                <a:gd name="T82" fmla="*/ 23 w 23"/>
                <a:gd name="T83" fmla="*/ 20 h 36"/>
                <a:gd name="T84" fmla="*/ 22 w 23"/>
                <a:gd name="T85"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 h="36">
                  <a:moveTo>
                    <a:pt x="18" y="20"/>
                  </a:moveTo>
                  <a:cubicBezTo>
                    <a:pt x="18" y="21"/>
                    <a:pt x="18" y="22"/>
                    <a:pt x="17" y="24"/>
                  </a:cubicBezTo>
                  <a:cubicBezTo>
                    <a:pt x="17" y="25"/>
                    <a:pt x="17" y="27"/>
                    <a:pt x="16" y="28"/>
                  </a:cubicBezTo>
                  <a:cubicBezTo>
                    <a:pt x="16" y="29"/>
                    <a:pt x="15" y="30"/>
                    <a:pt x="14" y="30"/>
                  </a:cubicBezTo>
                  <a:cubicBezTo>
                    <a:pt x="13" y="31"/>
                    <a:pt x="12" y="31"/>
                    <a:pt x="11" y="31"/>
                  </a:cubicBezTo>
                  <a:cubicBezTo>
                    <a:pt x="10" y="31"/>
                    <a:pt x="9" y="31"/>
                    <a:pt x="8" y="30"/>
                  </a:cubicBezTo>
                  <a:cubicBezTo>
                    <a:pt x="7" y="29"/>
                    <a:pt x="6" y="29"/>
                    <a:pt x="6" y="28"/>
                  </a:cubicBezTo>
                  <a:cubicBezTo>
                    <a:pt x="5" y="27"/>
                    <a:pt x="5" y="25"/>
                    <a:pt x="5" y="24"/>
                  </a:cubicBezTo>
                  <a:cubicBezTo>
                    <a:pt x="4" y="22"/>
                    <a:pt x="4" y="21"/>
                    <a:pt x="4" y="18"/>
                  </a:cubicBezTo>
                  <a:cubicBezTo>
                    <a:pt x="4" y="17"/>
                    <a:pt x="4" y="16"/>
                    <a:pt x="4" y="15"/>
                  </a:cubicBezTo>
                  <a:cubicBezTo>
                    <a:pt x="4" y="14"/>
                    <a:pt x="4" y="13"/>
                    <a:pt x="5" y="12"/>
                  </a:cubicBezTo>
                  <a:cubicBezTo>
                    <a:pt x="5" y="11"/>
                    <a:pt x="5" y="10"/>
                    <a:pt x="6" y="8"/>
                  </a:cubicBezTo>
                  <a:cubicBezTo>
                    <a:pt x="6" y="7"/>
                    <a:pt x="7" y="7"/>
                    <a:pt x="8" y="6"/>
                  </a:cubicBezTo>
                  <a:cubicBezTo>
                    <a:pt x="9" y="5"/>
                    <a:pt x="10" y="5"/>
                    <a:pt x="11" y="5"/>
                  </a:cubicBezTo>
                  <a:cubicBezTo>
                    <a:pt x="12" y="5"/>
                    <a:pt x="13" y="6"/>
                    <a:pt x="14" y="6"/>
                  </a:cubicBezTo>
                  <a:cubicBezTo>
                    <a:pt x="15" y="7"/>
                    <a:pt x="15" y="7"/>
                    <a:pt x="16" y="8"/>
                  </a:cubicBezTo>
                  <a:cubicBezTo>
                    <a:pt x="17" y="9"/>
                    <a:pt x="17" y="10"/>
                    <a:pt x="17" y="12"/>
                  </a:cubicBezTo>
                  <a:cubicBezTo>
                    <a:pt x="18" y="13"/>
                    <a:pt x="18" y="15"/>
                    <a:pt x="18" y="17"/>
                  </a:cubicBezTo>
                  <a:cubicBezTo>
                    <a:pt x="18" y="18"/>
                    <a:pt x="18" y="19"/>
                    <a:pt x="18" y="20"/>
                  </a:cubicBezTo>
                  <a:close/>
                  <a:moveTo>
                    <a:pt x="22" y="15"/>
                  </a:moveTo>
                  <a:cubicBezTo>
                    <a:pt x="22" y="13"/>
                    <a:pt x="22" y="12"/>
                    <a:pt x="22" y="10"/>
                  </a:cubicBezTo>
                  <a:cubicBezTo>
                    <a:pt x="22" y="9"/>
                    <a:pt x="21" y="7"/>
                    <a:pt x="20" y="6"/>
                  </a:cubicBezTo>
                  <a:cubicBezTo>
                    <a:pt x="20" y="5"/>
                    <a:pt x="19" y="4"/>
                    <a:pt x="18" y="3"/>
                  </a:cubicBezTo>
                  <a:cubicBezTo>
                    <a:pt x="17" y="2"/>
                    <a:pt x="16" y="1"/>
                    <a:pt x="14" y="1"/>
                  </a:cubicBezTo>
                  <a:cubicBezTo>
                    <a:pt x="13" y="1"/>
                    <a:pt x="12" y="0"/>
                    <a:pt x="11" y="0"/>
                  </a:cubicBezTo>
                  <a:cubicBezTo>
                    <a:pt x="10" y="0"/>
                    <a:pt x="8" y="1"/>
                    <a:pt x="7" y="1"/>
                  </a:cubicBezTo>
                  <a:cubicBezTo>
                    <a:pt x="5" y="2"/>
                    <a:pt x="4" y="3"/>
                    <a:pt x="4" y="4"/>
                  </a:cubicBezTo>
                  <a:cubicBezTo>
                    <a:pt x="3" y="5"/>
                    <a:pt x="2" y="6"/>
                    <a:pt x="1" y="7"/>
                  </a:cubicBezTo>
                  <a:cubicBezTo>
                    <a:pt x="1" y="8"/>
                    <a:pt x="0" y="10"/>
                    <a:pt x="0" y="11"/>
                  </a:cubicBezTo>
                  <a:cubicBezTo>
                    <a:pt x="0" y="13"/>
                    <a:pt x="0" y="14"/>
                    <a:pt x="0" y="15"/>
                  </a:cubicBezTo>
                  <a:cubicBezTo>
                    <a:pt x="0" y="16"/>
                    <a:pt x="0" y="18"/>
                    <a:pt x="0" y="20"/>
                  </a:cubicBezTo>
                  <a:cubicBezTo>
                    <a:pt x="0" y="22"/>
                    <a:pt x="0" y="23"/>
                    <a:pt x="0" y="25"/>
                  </a:cubicBezTo>
                  <a:cubicBezTo>
                    <a:pt x="0" y="26"/>
                    <a:pt x="1" y="28"/>
                    <a:pt x="1" y="29"/>
                  </a:cubicBezTo>
                  <a:cubicBezTo>
                    <a:pt x="2" y="30"/>
                    <a:pt x="3" y="31"/>
                    <a:pt x="3" y="32"/>
                  </a:cubicBezTo>
                  <a:cubicBezTo>
                    <a:pt x="4" y="34"/>
                    <a:pt x="5" y="34"/>
                    <a:pt x="7" y="35"/>
                  </a:cubicBezTo>
                  <a:cubicBezTo>
                    <a:pt x="8" y="35"/>
                    <a:pt x="10" y="36"/>
                    <a:pt x="11" y="36"/>
                  </a:cubicBezTo>
                  <a:cubicBezTo>
                    <a:pt x="13" y="36"/>
                    <a:pt x="14" y="35"/>
                    <a:pt x="15" y="35"/>
                  </a:cubicBezTo>
                  <a:cubicBezTo>
                    <a:pt x="16" y="35"/>
                    <a:pt x="17" y="34"/>
                    <a:pt x="18" y="33"/>
                  </a:cubicBezTo>
                  <a:cubicBezTo>
                    <a:pt x="19" y="33"/>
                    <a:pt x="20" y="32"/>
                    <a:pt x="20" y="31"/>
                  </a:cubicBezTo>
                  <a:cubicBezTo>
                    <a:pt x="21" y="30"/>
                    <a:pt x="21" y="28"/>
                    <a:pt x="22" y="27"/>
                  </a:cubicBezTo>
                  <a:cubicBezTo>
                    <a:pt x="22" y="26"/>
                    <a:pt x="22" y="25"/>
                    <a:pt x="22" y="23"/>
                  </a:cubicBezTo>
                  <a:cubicBezTo>
                    <a:pt x="22" y="21"/>
                    <a:pt x="23" y="20"/>
                    <a:pt x="23" y="20"/>
                  </a:cubicBezTo>
                  <a:cubicBezTo>
                    <a:pt x="23" y="18"/>
                    <a:pt x="23" y="16"/>
                    <a:pt x="2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a:prstGeom prst="rect">
            <a:avLst/>
          </a:prstGeo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a:prstGeom prst="rect">
            <a:avLst/>
          </a:prstGeo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541DD49D-6F13-4BA2-882B-44EDCDA1BD69}"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0CB430E-9F2C-4754-B177-806199001BE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5.emf"/></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6.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7.emf"/></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8.emf"/></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9.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0.emf"/></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1.emf"/></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2.emf"/></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3.emf"/></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4.emf"/></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5.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16.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7.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810555" y="2046678"/>
            <a:ext cx="10811469" cy="1323439"/>
          </a:xfrm>
          <a:prstGeom prst="rect">
            <a:avLst/>
          </a:prstGeom>
          <a:noFill/>
        </p:spPr>
        <p:txBody>
          <a:bodyPr wrap="square" rtlCol="0">
            <a:spAutoFit/>
          </a:bodyPr>
          <a:lstStyle/>
          <a:p>
            <a:pPr algn="r"/>
            <a:r>
              <a:rPr lang="en-US" altLang="zh-CN" sz="4000" b="1" dirty="0" smtClean="0">
                <a:solidFill>
                  <a:schemeClr val="bg1"/>
                </a:solidFill>
                <a:latin typeface="微软雅黑" panose="020B0503020204020204" pitchFamily="34" charset="-122"/>
                <a:ea typeface="微软雅黑" panose="020B0503020204020204" pitchFamily="34" charset="-122"/>
              </a:rPr>
              <a:t>Unit 15 Analysis of Research Articles</a:t>
            </a:r>
            <a:endParaRPr lang="en-US" altLang="zh-CN" sz="4000" b="1" dirty="0">
              <a:solidFill>
                <a:schemeClr val="bg1"/>
              </a:solidFill>
              <a:latin typeface="微软雅黑" panose="020B0503020204020204" pitchFamily="34" charset="-122"/>
              <a:ea typeface="微软雅黑" panose="020B0503020204020204" pitchFamily="34" charset="-122"/>
            </a:endParaRPr>
          </a:p>
          <a:p>
            <a:pPr algn="r"/>
            <a:r>
              <a:rPr lang="en-US" altLang="zh-CN" sz="4000" b="1" dirty="0" smtClean="0">
                <a:solidFill>
                  <a:schemeClr val="bg1"/>
                </a:solidFill>
                <a:latin typeface="微软雅黑" panose="020B0503020204020204" pitchFamily="34" charset="-122"/>
                <a:ea typeface="微软雅黑" panose="020B0503020204020204" pitchFamily="34" charset="-122"/>
              </a:rPr>
              <a:t>——</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689712" y="657333"/>
            <a:ext cx="9967204" cy="441325"/>
          </a:xfrm>
        </p:spPr>
        <p:txBody>
          <a:bodyPr/>
          <a:lstStyle/>
          <a:p>
            <a:r>
              <a:rPr lang="en-US" altLang="zh-CN" dirty="0"/>
              <a:t>3. Linguistic features and Lexical signals of each move</a:t>
            </a:r>
            <a:endParaRPr lang="zh-CN" altLang="en-US" dirty="0"/>
          </a:p>
          <a:p>
            <a:endParaRPr lang="zh-CN" altLang="en-US" dirty="0"/>
          </a:p>
        </p:txBody>
      </p:sp>
      <p:sp>
        <p:nvSpPr>
          <p:cNvPr id="3" name="文本占位符 2"/>
          <p:cNvSpPr>
            <a:spLocks noGrp="1"/>
          </p:cNvSpPr>
          <p:nvPr>
            <p:ph type="body" sz="quarter" idx="11"/>
          </p:nvPr>
        </p:nvSpPr>
        <p:spPr>
          <a:xfrm>
            <a:off x="689712" y="1203433"/>
            <a:ext cx="8656269" cy="5164116"/>
          </a:xfrm>
        </p:spPr>
        <p:txBody>
          <a:bodyPr/>
          <a:lstStyle/>
          <a:p>
            <a:r>
              <a:rPr lang="en-US" altLang="zh-CN" sz="2800" dirty="0" smtClean="0"/>
              <a:t>Move 1: background</a:t>
            </a:r>
            <a:endParaRPr lang="en-US" altLang="zh-CN" sz="2800" dirty="0"/>
          </a:p>
          <a:p>
            <a:r>
              <a:rPr lang="en-US" altLang="zh-CN" sz="2800" dirty="0" smtClean="0"/>
              <a:t>•present tense for predicates</a:t>
            </a:r>
            <a:endParaRPr lang="en-US" altLang="zh-CN" sz="2800" dirty="0"/>
          </a:p>
          <a:p>
            <a:r>
              <a:rPr lang="en-US" altLang="zh-CN" sz="2800" dirty="0" smtClean="0"/>
              <a:t>•phrases of adverbial of time</a:t>
            </a:r>
            <a:endParaRPr lang="en-US" altLang="zh-CN" sz="2800" dirty="0"/>
          </a:p>
          <a:p>
            <a:r>
              <a:rPr lang="en-US" altLang="zh-CN" sz="2800" dirty="0"/>
              <a:t>E.g.:</a:t>
            </a:r>
            <a:endParaRPr lang="en-US" altLang="zh-CN" sz="2800" dirty="0"/>
          </a:p>
          <a:p>
            <a:r>
              <a:rPr lang="en-US" altLang="zh-CN" sz="2800" dirty="0" smtClean="0"/>
              <a:t>      Researchers </a:t>
            </a:r>
            <a:r>
              <a:rPr lang="en-US" altLang="zh-CN" sz="2800" dirty="0"/>
              <a:t>are </a:t>
            </a:r>
            <a:r>
              <a:rPr lang="en-US" altLang="zh-CN" sz="2800" dirty="0">
                <a:solidFill>
                  <a:srgbClr val="FF0000"/>
                </a:solidFill>
              </a:rPr>
              <a:t>recently</a:t>
            </a:r>
            <a:r>
              <a:rPr lang="en-US" altLang="zh-CN" sz="2800" dirty="0"/>
              <a:t> paying more attention to ...</a:t>
            </a:r>
            <a:endParaRPr lang="en-US" altLang="zh-CN" sz="2800" dirty="0"/>
          </a:p>
          <a:p>
            <a:r>
              <a:rPr lang="en-US" altLang="zh-CN" sz="2800" dirty="0" smtClean="0"/>
              <a:t>      Researchers </a:t>
            </a:r>
            <a:r>
              <a:rPr lang="en-US" altLang="zh-CN" sz="2800" dirty="0"/>
              <a:t>have become increasingly interested in...</a:t>
            </a:r>
            <a:endParaRPr lang="en-US" altLang="zh-CN" sz="2800" dirty="0"/>
          </a:p>
          <a:p>
            <a:r>
              <a:rPr lang="en-US" altLang="zh-CN" sz="2800" dirty="0" smtClean="0"/>
              <a:t>      The </a:t>
            </a:r>
            <a:r>
              <a:rPr lang="en-US" altLang="zh-CN" sz="2800" dirty="0">
                <a:solidFill>
                  <a:srgbClr val="FF0000"/>
                </a:solidFill>
              </a:rPr>
              <a:t>last decade </a:t>
            </a:r>
            <a:r>
              <a:rPr lang="en-US" altLang="zh-CN" sz="2800" dirty="0"/>
              <a:t>of research has unraveled ……</a:t>
            </a:r>
            <a:endParaRPr lang="zh-CN" alt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881483"/>
          </a:xfrm>
        </p:spPr>
        <p:txBody>
          <a:bodyPr/>
          <a:lstStyle/>
          <a:p>
            <a:r>
              <a:rPr lang="en-US" altLang="zh-CN" sz="2800" b="1" dirty="0" smtClean="0"/>
              <a:t>Move 2: previous researches</a:t>
            </a:r>
            <a:endParaRPr lang="en-US" altLang="zh-CN" sz="2800" dirty="0"/>
          </a:p>
          <a:p>
            <a:r>
              <a:rPr lang="en-US" altLang="zh-CN" sz="2800" b="1" dirty="0" smtClean="0"/>
              <a:t>Past tense and present tense</a:t>
            </a:r>
            <a:endParaRPr lang="en-US" altLang="zh-CN" sz="2800" dirty="0"/>
          </a:p>
          <a:p>
            <a:r>
              <a:rPr lang="en-US" altLang="zh-CN" sz="2800" b="1" dirty="0" smtClean="0"/>
              <a:t>E.g</a:t>
            </a:r>
            <a:r>
              <a:rPr lang="en-US" altLang="zh-CN" sz="2800" b="1" dirty="0"/>
              <a:t>.:</a:t>
            </a:r>
            <a:endParaRPr lang="en-US" altLang="zh-CN" sz="2800" dirty="0"/>
          </a:p>
          <a:p>
            <a:r>
              <a:rPr lang="en-US" altLang="zh-CN" sz="2800" dirty="0" smtClean="0"/>
              <a:t>     Some research works </a:t>
            </a:r>
            <a:r>
              <a:rPr lang="en-US" altLang="zh-CN" sz="2800" dirty="0" smtClean="0">
                <a:solidFill>
                  <a:srgbClr val="FF0000"/>
                </a:solidFill>
              </a:rPr>
              <a:t>published</a:t>
            </a:r>
            <a:r>
              <a:rPr lang="en-US" altLang="zh-CN" sz="2800" dirty="0" smtClean="0"/>
              <a:t> in the last years on this subject indicate</a:t>
            </a:r>
            <a:r>
              <a:rPr lang="en-US" altLang="zh-CN" sz="2800" dirty="0"/>
              <a:t>…</a:t>
            </a:r>
            <a:endParaRPr lang="en-US" altLang="zh-CN" sz="2800" dirty="0"/>
          </a:p>
          <a:p>
            <a:r>
              <a:rPr lang="en-US" altLang="zh-CN" sz="2800" dirty="0" smtClean="0"/>
              <a:t>     Some investigations have been conducted in</a:t>
            </a:r>
            <a:r>
              <a:rPr lang="en-US" altLang="zh-CN" sz="2800" dirty="0"/>
              <a:t>…</a:t>
            </a:r>
            <a:endParaRPr lang="en-US" altLang="zh-CN" sz="2800" dirty="0"/>
          </a:p>
          <a:p>
            <a:r>
              <a:rPr lang="en-US" altLang="zh-CN" sz="2800" dirty="0" smtClean="0"/>
              <a:t>     Some researchers conducted experimental studies concerning…</a:t>
            </a:r>
            <a:endParaRPr lang="zh-CN" alt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5014487"/>
          </a:xfrm>
        </p:spPr>
        <p:txBody>
          <a:bodyPr/>
          <a:lstStyle/>
          <a:p>
            <a:r>
              <a:rPr lang="en-US" altLang="zh-CN" sz="2800" b="1" dirty="0" smtClean="0"/>
              <a:t>Move 3: preparation for the present research</a:t>
            </a:r>
            <a:endParaRPr lang="en-US" altLang="zh-CN" sz="2800" dirty="0"/>
          </a:p>
          <a:p>
            <a:r>
              <a:rPr lang="en-US" altLang="zh-CN" sz="2800" b="1" dirty="0" smtClean="0"/>
              <a:t>Past tense, present tense and future tense</a:t>
            </a:r>
            <a:endParaRPr lang="en-US" altLang="zh-CN" sz="2800" dirty="0"/>
          </a:p>
          <a:p>
            <a:r>
              <a:rPr lang="en-US" altLang="zh-CN" sz="2800" b="1" dirty="0" smtClean="0"/>
              <a:t>E.g</a:t>
            </a:r>
            <a:r>
              <a:rPr lang="en-US" altLang="zh-CN" sz="2800" b="1" dirty="0"/>
              <a:t>.:</a:t>
            </a:r>
            <a:endParaRPr lang="en-US" altLang="zh-CN" sz="2800" dirty="0"/>
          </a:p>
          <a:p>
            <a:r>
              <a:rPr lang="en-US" altLang="zh-CN" sz="2800" dirty="0" smtClean="0"/>
              <a:t>Little information/attention/work/research</a:t>
            </a:r>
            <a:endParaRPr lang="en-US" altLang="zh-CN" sz="2800" dirty="0"/>
          </a:p>
          <a:p>
            <a:r>
              <a:rPr lang="en-US" altLang="zh-CN" sz="2800" dirty="0" smtClean="0"/>
              <a:t>Few studies/investigations/researchers/attempts</a:t>
            </a:r>
            <a:endParaRPr lang="en-US" altLang="zh-CN" sz="2800" dirty="0"/>
          </a:p>
          <a:p>
            <a:r>
              <a:rPr lang="en-US" altLang="zh-CN" sz="2800" dirty="0" smtClean="0"/>
              <a:t>No studies/data/calculations</a:t>
            </a:r>
            <a:endParaRPr lang="zh-CN" alt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5047738"/>
          </a:xfrm>
        </p:spPr>
        <p:txBody>
          <a:bodyPr/>
          <a:lstStyle/>
          <a:p>
            <a:r>
              <a:rPr lang="en-US" altLang="zh-CN" sz="2800" b="1" dirty="0" smtClean="0"/>
              <a:t>Move 4: the present research</a:t>
            </a:r>
            <a:endParaRPr lang="en-US" altLang="zh-CN" sz="2800" dirty="0"/>
          </a:p>
          <a:p>
            <a:r>
              <a:rPr lang="en-US" altLang="zh-CN" sz="2800" b="1" dirty="0" smtClean="0"/>
              <a:t>Present tense, future tense, past tense</a:t>
            </a:r>
            <a:endParaRPr lang="en-US" altLang="zh-CN" sz="2800" dirty="0"/>
          </a:p>
          <a:p>
            <a:r>
              <a:rPr lang="en-US" altLang="zh-CN" sz="2800" b="1" dirty="0" smtClean="0"/>
              <a:t>E.g</a:t>
            </a:r>
            <a:r>
              <a:rPr lang="en-US" altLang="zh-CN" sz="2800" b="1" dirty="0"/>
              <a:t>.:</a:t>
            </a:r>
            <a:endParaRPr lang="en-US" altLang="zh-CN" sz="2800" dirty="0"/>
          </a:p>
          <a:p>
            <a:r>
              <a:rPr lang="en-US" altLang="zh-CN" sz="2800" dirty="0" smtClean="0"/>
              <a:t>The goal of this study is to provide enhanced</a:t>
            </a:r>
            <a:r>
              <a:rPr lang="en-US" altLang="zh-CN" sz="2800" dirty="0"/>
              <a:t>…</a:t>
            </a:r>
            <a:endParaRPr lang="en-US" altLang="zh-CN" sz="2800" dirty="0"/>
          </a:p>
          <a:p>
            <a:r>
              <a:rPr lang="en-US" altLang="zh-CN" sz="2800" dirty="0" smtClean="0"/>
              <a:t>The main purpose of this study was to address the question of whether</a:t>
            </a:r>
            <a:r>
              <a:rPr lang="en-US" altLang="zh-CN" sz="2800" dirty="0"/>
              <a:t>…</a:t>
            </a:r>
            <a:endParaRPr lang="en-US" altLang="zh-CN" sz="2800" dirty="0"/>
          </a:p>
          <a:p>
            <a:r>
              <a:rPr lang="en-US" altLang="zh-CN" sz="2800" dirty="0" smtClean="0"/>
              <a:t>The present study was designed to examine</a:t>
            </a:r>
            <a:r>
              <a:rPr lang="en-US" altLang="zh-CN" sz="2800" dirty="0"/>
              <a:t>…</a:t>
            </a:r>
            <a:endParaRPr lang="zh-CN" altLang="en-US" sz="28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814982"/>
          </a:xfrm>
        </p:spPr>
        <p:txBody>
          <a:bodyPr/>
          <a:lstStyle/>
          <a:p>
            <a:r>
              <a:rPr lang="en-US" altLang="zh-CN" sz="2800" b="1" dirty="0" smtClean="0"/>
              <a:t>4. Reading skills of the introduction section</a:t>
            </a:r>
            <a:endParaRPr lang="en-US" altLang="zh-CN" sz="2800" dirty="0"/>
          </a:p>
          <a:p>
            <a:r>
              <a:rPr lang="en-US" altLang="zh-CN" sz="2800" b="1" dirty="0" smtClean="0"/>
              <a:t>Follow the four moves and find out the contents in each move</a:t>
            </a:r>
            <a:endParaRPr lang="en-US" altLang="zh-CN" sz="2800" dirty="0"/>
          </a:p>
          <a:p>
            <a:r>
              <a:rPr lang="en-US" altLang="zh-CN" sz="2800" b="1" dirty="0" smtClean="0"/>
              <a:t>Follow those lexical signals for each move</a:t>
            </a:r>
            <a:endParaRPr lang="en-US" altLang="zh-CN" sz="2800" dirty="0"/>
          </a:p>
          <a:p>
            <a:endParaRPr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9983830" cy="5031112"/>
          </a:xfrm>
        </p:spPr>
        <p:txBody>
          <a:bodyPr/>
          <a:lstStyle/>
          <a:p>
            <a:r>
              <a:rPr lang="en-US" altLang="zh-CN" sz="2800" b="1" dirty="0" smtClean="0"/>
              <a:t>5. Reading practice</a:t>
            </a:r>
            <a:endParaRPr lang="en-US" altLang="zh-CN" sz="2800" b="1" dirty="0"/>
          </a:p>
          <a:p>
            <a:r>
              <a:rPr lang="en-US" altLang="zh-CN" sz="2800" dirty="0"/>
              <a:t>(1</a:t>
            </a:r>
            <a:r>
              <a:rPr lang="en-US" altLang="zh-CN" sz="2800" dirty="0" smtClean="0"/>
              <a:t>) America's population is growing older. (</a:t>
            </a:r>
            <a:r>
              <a:rPr lang="en-US" altLang="zh-CN" sz="2800" dirty="0"/>
              <a:t>2</a:t>
            </a:r>
            <a:r>
              <a:rPr lang="en-US" altLang="zh-CN" sz="2800" dirty="0" smtClean="0"/>
              <a:t>) The growing size of American's population of seniors has drawn attention to their economic and social well-being. (</a:t>
            </a:r>
            <a:r>
              <a:rPr lang="en-US" altLang="zh-CN" sz="2800" dirty="0"/>
              <a:t>3</a:t>
            </a:r>
            <a:r>
              <a:rPr lang="en-US" altLang="zh-CN" sz="2800" dirty="0" smtClean="0"/>
              <a:t>) According to the U.S. Bureau of the Census, it is anticipated that if this trend in growth continues, by the year 2030, there will be approximately 70 million Americans aged 65 or over</a:t>
            </a:r>
            <a:r>
              <a:rPr lang="en-US" altLang="zh-CN" sz="2800" dirty="0"/>
              <a:t>.</a:t>
            </a:r>
            <a:endParaRPr lang="zh-CN" altLang="en-US" sz="2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9634695" cy="5247243"/>
          </a:xfrm>
        </p:spPr>
        <p:txBody>
          <a:bodyPr/>
          <a:lstStyle/>
          <a:p>
            <a:r>
              <a:rPr lang="en-US" altLang="zh-CN" sz="2800" dirty="0" smtClean="0"/>
              <a:t>(</a:t>
            </a:r>
            <a:r>
              <a:rPr lang="en-US" altLang="zh-CN" sz="2800" dirty="0"/>
              <a:t>4</a:t>
            </a:r>
            <a:r>
              <a:rPr lang="en-US" altLang="zh-CN" sz="2800" dirty="0" smtClean="0"/>
              <a:t>) </a:t>
            </a:r>
            <a:r>
              <a:rPr lang="en-US" altLang="zh-CN" sz="2800" dirty="0" smtClean="0">
                <a:solidFill>
                  <a:srgbClr val="FF0000"/>
                </a:solidFill>
              </a:rPr>
              <a:t>Several studies have examined </a:t>
            </a:r>
            <a:r>
              <a:rPr lang="en-US" altLang="zh-CN" sz="2800" dirty="0" smtClean="0"/>
              <a:t>issues related to the present and future provision and quality of community-based services for the elderly (Kelly, Knox &amp; </a:t>
            </a:r>
            <a:r>
              <a:rPr lang="en-US" altLang="zh-CN" sz="2800" dirty="0" err="1" smtClean="0"/>
              <a:t>Gekosiki</a:t>
            </a:r>
            <a:r>
              <a:rPr lang="en-US" altLang="zh-CN" sz="2800" dirty="0" smtClean="0"/>
              <a:t>, 1998; Buys &amp; Rushworth, 1997; </a:t>
            </a:r>
            <a:r>
              <a:rPr lang="en-US" altLang="zh-CN" sz="2800" dirty="0" err="1" smtClean="0"/>
              <a:t>Damron</a:t>
            </a:r>
            <a:r>
              <a:rPr lang="en-US" altLang="zh-CN" sz="2800" dirty="0" smtClean="0"/>
              <a:t>-Rodriguez, Wallace, &amp; Kington, 1994; </a:t>
            </a:r>
            <a:r>
              <a:rPr lang="en-US" altLang="zh-CN" sz="2800" dirty="0" err="1" smtClean="0"/>
              <a:t>Krout</a:t>
            </a:r>
            <a:r>
              <a:rPr lang="en-US" altLang="zh-CN" sz="2800" dirty="0" smtClean="0"/>
              <a:t>, 1994; Benjamin, 1988; </a:t>
            </a:r>
            <a:r>
              <a:rPr lang="en-US" altLang="zh-CN" sz="2800" dirty="0" err="1" smtClean="0"/>
              <a:t>Soldo</a:t>
            </a:r>
            <a:r>
              <a:rPr lang="en-US" altLang="zh-CN" sz="2800" dirty="0" smtClean="0"/>
              <a:t> &amp; Agree, 1988 and Mahoney, 1978). (5) Furthermore, governments, foundations, non-profit organizations, and other stakeholders are working on how to provide cost-effective community-based services to members of the society including the elderly.</a:t>
            </a:r>
            <a:endParaRPr lang="zh-CN" altLang="en-US" sz="2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10399466" cy="5047738"/>
          </a:xfrm>
        </p:spPr>
        <p:txBody>
          <a:bodyPr/>
          <a:lstStyle/>
          <a:p>
            <a:r>
              <a:rPr lang="en-US" altLang="zh-CN" sz="2800" dirty="0" smtClean="0"/>
              <a:t>(</a:t>
            </a:r>
            <a:r>
              <a:rPr lang="en-US" altLang="zh-CN" sz="2800" dirty="0"/>
              <a:t>6</a:t>
            </a:r>
            <a:r>
              <a:rPr lang="en-US" altLang="zh-CN" sz="2800" dirty="0" smtClean="0"/>
              <a:t>) One approach has been an emphasis on community collaborations to address the planning and delivery of such services. (</a:t>
            </a:r>
            <a:r>
              <a:rPr lang="en-US" altLang="zh-CN" sz="2800" dirty="0"/>
              <a:t>7</a:t>
            </a:r>
            <a:r>
              <a:rPr lang="en-US" altLang="zh-CN" sz="2800" dirty="0" smtClean="0"/>
              <a:t>) Funding agencies (e.g. U.S. Department of Housing and Urban Development [HUD] ) have encouraged university-community collaborations. (</a:t>
            </a:r>
            <a:r>
              <a:rPr lang="en-US" altLang="zh-CN" sz="2800" dirty="0"/>
              <a:t>8</a:t>
            </a:r>
            <a:r>
              <a:rPr lang="en-US" altLang="zh-CN" sz="2800" dirty="0" smtClean="0"/>
              <a:t>) An example is HUD's Community Outreach Partnership Centers initiative, which involves university faculty, staff, students, and community residents and agencies/groups as partners in the development and implementation of research/community programs</a:t>
            </a:r>
            <a:r>
              <a:rPr lang="en-US" altLang="zh-CN" sz="2800" dirty="0"/>
              <a:t>.</a:t>
            </a:r>
            <a:endParaRPr lang="zh-CN" altLang="en-US" sz="2800" dirty="0"/>
          </a:p>
          <a:p>
            <a:endParaRPr lang="zh-CN"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9368688" cy="5114240"/>
          </a:xfrm>
        </p:spPr>
        <p:txBody>
          <a:bodyPr/>
          <a:lstStyle/>
          <a:p>
            <a:r>
              <a:rPr lang="en-US" altLang="zh-CN" sz="2800" dirty="0" smtClean="0"/>
              <a:t>(</a:t>
            </a:r>
            <a:r>
              <a:rPr lang="en-US" altLang="zh-CN" sz="2800" dirty="0"/>
              <a:t>9</a:t>
            </a:r>
            <a:r>
              <a:rPr lang="en-US" altLang="zh-CN" sz="2800" dirty="0" smtClean="0"/>
              <a:t>) </a:t>
            </a:r>
            <a:r>
              <a:rPr lang="en-US" altLang="zh-CN" sz="2800" dirty="0" smtClean="0">
                <a:solidFill>
                  <a:srgbClr val="FF0000"/>
                </a:solidFill>
              </a:rPr>
              <a:t>Little is, however, known </a:t>
            </a:r>
            <a:r>
              <a:rPr lang="en-US" altLang="zh-CN" sz="2800" dirty="0" smtClean="0"/>
              <a:t>about participants’ views of university-community collaborations. (</a:t>
            </a:r>
            <a:r>
              <a:rPr lang="en-US" altLang="zh-CN" sz="2800" dirty="0"/>
              <a:t>10</a:t>
            </a:r>
            <a:r>
              <a:rPr lang="en-US" altLang="zh-CN" sz="2800" dirty="0" smtClean="0"/>
              <a:t>) Human-service agency workers are major participants of university-based collaborations; </a:t>
            </a:r>
            <a:r>
              <a:rPr lang="en-US" altLang="zh-CN" sz="2800" dirty="0" smtClean="0">
                <a:solidFill>
                  <a:srgbClr val="FF0000"/>
                </a:solidFill>
              </a:rPr>
              <a:t>hence, the purpose of this study </a:t>
            </a:r>
            <a:r>
              <a:rPr lang="en-US" altLang="zh-CN" sz="2800" dirty="0" smtClean="0"/>
              <a:t>was to investigate their views of community-based services to the elderly in northwest Ohio. (</a:t>
            </a:r>
            <a:r>
              <a:rPr lang="en-US" altLang="zh-CN" sz="2800" dirty="0"/>
              <a:t>11</a:t>
            </a:r>
            <a:r>
              <a:rPr lang="en-US" altLang="zh-CN" sz="2800" dirty="0" smtClean="0"/>
              <a:t>) </a:t>
            </a:r>
            <a:r>
              <a:rPr lang="en-US" altLang="zh-CN" sz="2800" dirty="0" smtClean="0">
                <a:solidFill>
                  <a:srgbClr val="FF0000"/>
                </a:solidFill>
              </a:rPr>
              <a:t>In particular, the study </a:t>
            </a:r>
            <a:r>
              <a:rPr lang="en-US" altLang="zh-CN" sz="2800" dirty="0" smtClean="0"/>
              <a:t>sought to provide an avenue for them to communicate their understanding of university-community agency collaboration, and identify how their agency can work collaboratively with the university</a:t>
            </a:r>
            <a:r>
              <a:rPr lang="en-US" altLang="zh-CN" sz="2800" dirty="0"/>
              <a:t>.</a:t>
            </a:r>
            <a:endParaRPr lang="zh-CN" altLang="en-US" sz="28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sz="3200" dirty="0" smtClean="0">
                <a:solidFill>
                  <a:srgbClr val="00B050"/>
                </a:solidFill>
              </a:rPr>
              <a:t>Method section</a:t>
            </a:r>
            <a:endParaRPr lang="zh-CN" altLang="en-US" sz="3200" dirty="0">
              <a:solidFill>
                <a:srgbClr val="00B050"/>
              </a:solidFill>
            </a:endParaRPr>
          </a:p>
        </p:txBody>
      </p:sp>
      <p:sp>
        <p:nvSpPr>
          <p:cNvPr id="3" name="文本占位符 2"/>
          <p:cNvSpPr>
            <a:spLocks noGrp="1"/>
          </p:cNvSpPr>
          <p:nvPr>
            <p:ph type="body" sz="quarter" idx="11"/>
          </p:nvPr>
        </p:nvSpPr>
        <p:spPr>
          <a:xfrm>
            <a:off x="689712" y="1203433"/>
            <a:ext cx="8656269" cy="5097614"/>
          </a:xfrm>
        </p:spPr>
        <p:txBody>
          <a:bodyPr/>
          <a:lstStyle/>
          <a:p>
            <a:r>
              <a:rPr lang="en-US" altLang="zh-CN" sz="2800" b="1" dirty="0" smtClean="0"/>
              <a:t>Contents</a:t>
            </a:r>
            <a:endParaRPr lang="en-US" altLang="zh-CN" sz="2800" dirty="0"/>
          </a:p>
          <a:p>
            <a:r>
              <a:rPr lang="en-US" altLang="zh-CN" sz="2800" b="1" dirty="0"/>
              <a:t>1</a:t>
            </a:r>
            <a:r>
              <a:rPr lang="en-US" altLang="zh-CN" sz="2800" b="1" dirty="0" smtClean="0"/>
              <a:t>. Components of the method section</a:t>
            </a:r>
            <a:endParaRPr lang="en-US" altLang="zh-CN" sz="2800" dirty="0"/>
          </a:p>
          <a:p>
            <a:r>
              <a:rPr lang="en-US" altLang="zh-CN" sz="2800" b="1" dirty="0"/>
              <a:t>2</a:t>
            </a:r>
            <a:r>
              <a:rPr lang="en-US" altLang="zh-CN" sz="2800" b="1" dirty="0" smtClean="0"/>
              <a:t>. Five moves in the method section</a:t>
            </a:r>
            <a:endParaRPr lang="en-US" altLang="zh-CN" sz="2800" dirty="0"/>
          </a:p>
          <a:p>
            <a:r>
              <a:rPr lang="en-US" altLang="zh-CN" sz="2800" b="1" dirty="0" smtClean="0"/>
              <a:t>3. Linguistic features of the method section</a:t>
            </a:r>
            <a:endParaRPr lang="en-US" altLang="zh-CN" sz="2800" dirty="0"/>
          </a:p>
          <a:p>
            <a:r>
              <a:rPr lang="en-US" altLang="zh-CN" sz="2800" b="1" dirty="0"/>
              <a:t>4</a:t>
            </a:r>
            <a:r>
              <a:rPr lang="en-US" altLang="zh-CN" sz="2800" b="1" dirty="0" smtClean="0"/>
              <a:t>. Lexical signals for the method section</a:t>
            </a:r>
            <a:endParaRPr lang="en-US" altLang="zh-CN" sz="2800" dirty="0"/>
          </a:p>
          <a:p>
            <a:r>
              <a:rPr lang="en-US" altLang="zh-CN" sz="2800" b="1" dirty="0"/>
              <a:t>5</a:t>
            </a:r>
            <a:r>
              <a:rPr lang="en-US" altLang="zh-CN" sz="2800" b="1" dirty="0" smtClean="0"/>
              <a:t>. Reading skills of the method section</a:t>
            </a:r>
            <a:endParaRPr lang="en-US" altLang="zh-CN" sz="2800" dirty="0"/>
          </a:p>
          <a:p>
            <a:r>
              <a:rPr lang="en-US" altLang="zh-CN" sz="2800" b="1" dirty="0"/>
              <a:t>6</a:t>
            </a:r>
            <a:r>
              <a:rPr lang="en-US" altLang="zh-CN" sz="2800" b="1" dirty="0" smtClean="0"/>
              <a:t>. Reading practice</a:t>
            </a:r>
            <a:endParaRPr lang="zh-CN" altLang="en-US" sz="2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5472496" y="1759396"/>
            <a:ext cx="5565918" cy="472245"/>
            <a:chOff x="5675695" y="2064196"/>
            <a:chExt cx="5565918" cy="472245"/>
          </a:xfrm>
        </p:grpSpPr>
        <p:sp>
          <p:nvSpPr>
            <p:cNvPr id="38" name="椭圆 37"/>
            <p:cNvSpPr/>
            <p:nvPr/>
          </p:nvSpPr>
          <p:spPr bwMode="auto">
            <a:xfrm>
              <a:off x="5675695" y="2083305"/>
              <a:ext cx="434926" cy="434926"/>
            </a:xfrm>
            <a:prstGeom prst="ellipse">
              <a:avLst/>
            </a:prstGeom>
            <a:no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200">
                <a:solidFill>
                  <a:srgbClr val="013A73"/>
                </a:solidFill>
              </a:endParaRPr>
            </a:p>
          </p:txBody>
        </p:sp>
        <p:sp>
          <p:nvSpPr>
            <p:cNvPr id="39" name="文本框 38"/>
            <p:cNvSpPr txBox="1"/>
            <p:nvPr/>
          </p:nvSpPr>
          <p:spPr>
            <a:xfrm>
              <a:off x="6259195" y="2064196"/>
              <a:ext cx="4982418" cy="472245"/>
            </a:xfrm>
            <a:prstGeom prst="rect">
              <a:avLst/>
            </a:prstGeom>
            <a:noFill/>
          </p:spPr>
          <p:txBody>
            <a:bodyPr wrap="square" rtlCol="0">
              <a:spAutoFit/>
            </a:bodyPr>
            <a:lstStyle/>
            <a:p>
              <a:pPr>
                <a:lnSpc>
                  <a:spcPts val="3200"/>
                </a:lnSpc>
                <a:spcBef>
                  <a:spcPts val="600"/>
                </a:spcBef>
                <a:spcAft>
                  <a:spcPts val="1200"/>
                </a:spcAft>
              </a:pPr>
              <a:r>
                <a:rPr lang="en-US" altLang="zh-CN" sz="2400" b="1" dirty="0" smtClean="0">
                  <a:latin typeface="Times New Roman" panose="02020603050405020304" pitchFamily="18" charset="0"/>
                  <a:ea typeface="微软雅黑" panose="020B0503020204020204" pitchFamily="34" charset="-122"/>
                  <a:cs typeface="Times New Roman" panose="02020603050405020304" pitchFamily="18" charset="0"/>
                </a:rPr>
                <a:t>Introduction section</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0" name="Freeform 5"/>
            <p:cNvSpPr>
              <a:spLocks noEditPoints="1"/>
            </p:cNvSpPr>
            <p:nvPr/>
          </p:nvSpPr>
          <p:spPr bwMode="auto">
            <a:xfrm>
              <a:off x="5771115" y="2222862"/>
              <a:ext cx="103068" cy="66963"/>
            </a:xfrm>
            <a:custGeom>
              <a:avLst/>
              <a:gdLst>
                <a:gd name="T0" fmla="*/ 850 w 1196"/>
                <a:gd name="T1" fmla="*/ 777 h 777"/>
                <a:gd name="T2" fmla="*/ 812 w 1196"/>
                <a:gd name="T3" fmla="*/ 762 h 777"/>
                <a:gd name="T4" fmla="*/ 714 w 1196"/>
                <a:gd name="T5" fmla="*/ 677 h 777"/>
                <a:gd name="T6" fmla="*/ 443 w 1196"/>
                <a:gd name="T7" fmla="*/ 537 h 777"/>
                <a:gd name="T8" fmla="*/ 55 w 1196"/>
                <a:gd name="T9" fmla="*/ 537 h 777"/>
                <a:gd name="T10" fmla="*/ 0 w 1196"/>
                <a:gd name="T11" fmla="*/ 481 h 777"/>
                <a:gd name="T12" fmla="*/ 0 w 1196"/>
                <a:gd name="T13" fmla="*/ 55 h 777"/>
                <a:gd name="T14" fmla="*/ 55 w 1196"/>
                <a:gd name="T15" fmla="*/ 0 h 777"/>
                <a:gd name="T16" fmla="*/ 438 w 1196"/>
                <a:gd name="T17" fmla="*/ 0 h 777"/>
                <a:gd name="T18" fmla="*/ 919 w 1196"/>
                <a:gd name="T19" fmla="*/ 163 h 777"/>
                <a:gd name="T20" fmla="*/ 1177 w 1196"/>
                <a:gd name="T21" fmla="*/ 371 h 777"/>
                <a:gd name="T22" fmla="*/ 1195 w 1196"/>
                <a:gd name="T23" fmla="*/ 410 h 777"/>
                <a:gd name="T24" fmla="*/ 1180 w 1196"/>
                <a:gd name="T25" fmla="*/ 450 h 777"/>
                <a:gd name="T26" fmla="*/ 1021 w 1196"/>
                <a:gd name="T27" fmla="*/ 619 h 777"/>
                <a:gd name="T28" fmla="*/ 890 w 1196"/>
                <a:gd name="T29" fmla="*/ 760 h 777"/>
                <a:gd name="T30" fmla="*/ 850 w 1196"/>
                <a:gd name="T31" fmla="*/ 777 h 777"/>
                <a:gd name="T32" fmla="*/ 850 w 1196"/>
                <a:gd name="T33" fmla="*/ 777 h 777"/>
                <a:gd name="T34" fmla="*/ 850 w 1196"/>
                <a:gd name="T35" fmla="*/ 777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6" h="777">
                  <a:moveTo>
                    <a:pt x="850" y="777"/>
                  </a:moveTo>
                  <a:cubicBezTo>
                    <a:pt x="836" y="777"/>
                    <a:pt x="822" y="772"/>
                    <a:pt x="812" y="762"/>
                  </a:cubicBezTo>
                  <a:cubicBezTo>
                    <a:pt x="775" y="728"/>
                    <a:pt x="743" y="700"/>
                    <a:pt x="714" y="677"/>
                  </a:cubicBezTo>
                  <a:cubicBezTo>
                    <a:pt x="588" y="573"/>
                    <a:pt x="491" y="537"/>
                    <a:pt x="443" y="537"/>
                  </a:cubicBezTo>
                  <a:cubicBezTo>
                    <a:pt x="55" y="537"/>
                    <a:pt x="55" y="537"/>
                    <a:pt x="55" y="537"/>
                  </a:cubicBezTo>
                  <a:cubicBezTo>
                    <a:pt x="25" y="537"/>
                    <a:pt x="0" y="512"/>
                    <a:pt x="0" y="481"/>
                  </a:cubicBezTo>
                  <a:cubicBezTo>
                    <a:pt x="0" y="55"/>
                    <a:pt x="0" y="55"/>
                    <a:pt x="0" y="55"/>
                  </a:cubicBezTo>
                  <a:cubicBezTo>
                    <a:pt x="0" y="25"/>
                    <a:pt x="25" y="0"/>
                    <a:pt x="55" y="0"/>
                  </a:cubicBezTo>
                  <a:cubicBezTo>
                    <a:pt x="438" y="0"/>
                    <a:pt x="438" y="0"/>
                    <a:pt x="438" y="0"/>
                  </a:cubicBezTo>
                  <a:cubicBezTo>
                    <a:pt x="597" y="1"/>
                    <a:pt x="754" y="53"/>
                    <a:pt x="919" y="163"/>
                  </a:cubicBezTo>
                  <a:cubicBezTo>
                    <a:pt x="1001" y="217"/>
                    <a:pt x="1084" y="283"/>
                    <a:pt x="1177" y="371"/>
                  </a:cubicBezTo>
                  <a:cubicBezTo>
                    <a:pt x="1188" y="381"/>
                    <a:pt x="1195" y="395"/>
                    <a:pt x="1195" y="410"/>
                  </a:cubicBezTo>
                  <a:cubicBezTo>
                    <a:pt x="1196" y="425"/>
                    <a:pt x="1190" y="439"/>
                    <a:pt x="1180" y="450"/>
                  </a:cubicBezTo>
                  <a:cubicBezTo>
                    <a:pt x="1126" y="506"/>
                    <a:pt x="1073" y="563"/>
                    <a:pt x="1021" y="619"/>
                  </a:cubicBezTo>
                  <a:cubicBezTo>
                    <a:pt x="976" y="668"/>
                    <a:pt x="932" y="714"/>
                    <a:pt x="890" y="760"/>
                  </a:cubicBezTo>
                  <a:cubicBezTo>
                    <a:pt x="879" y="771"/>
                    <a:pt x="864" y="777"/>
                    <a:pt x="850" y="777"/>
                  </a:cubicBezTo>
                  <a:close/>
                  <a:moveTo>
                    <a:pt x="850" y="777"/>
                  </a:moveTo>
                  <a:cubicBezTo>
                    <a:pt x="850" y="777"/>
                    <a:pt x="850" y="777"/>
                    <a:pt x="850" y="777"/>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41" name="Freeform 6"/>
            <p:cNvSpPr>
              <a:spLocks noEditPoints="1"/>
            </p:cNvSpPr>
            <p:nvPr/>
          </p:nvSpPr>
          <p:spPr bwMode="auto">
            <a:xfrm>
              <a:off x="5897172" y="2302015"/>
              <a:ext cx="156299" cy="106462"/>
            </a:xfrm>
            <a:custGeom>
              <a:avLst/>
              <a:gdLst>
                <a:gd name="T0" fmla="*/ 1093 w 1813"/>
                <a:gd name="T1" fmla="*/ 1235 h 1235"/>
                <a:gd name="T2" fmla="*/ 1070 w 1813"/>
                <a:gd name="T3" fmla="*/ 1229 h 1235"/>
                <a:gd name="T4" fmla="*/ 1038 w 1813"/>
                <a:gd name="T5" fmla="*/ 1179 h 1235"/>
                <a:gd name="T6" fmla="*/ 1038 w 1813"/>
                <a:gd name="T7" fmla="*/ 898 h 1235"/>
                <a:gd name="T8" fmla="*/ 763 w 1813"/>
                <a:gd name="T9" fmla="*/ 898 h 1235"/>
                <a:gd name="T10" fmla="*/ 278 w 1813"/>
                <a:gd name="T11" fmla="*/ 736 h 1235"/>
                <a:gd name="T12" fmla="*/ 19 w 1813"/>
                <a:gd name="T13" fmla="*/ 530 h 1235"/>
                <a:gd name="T14" fmla="*/ 1 w 1813"/>
                <a:gd name="T15" fmla="*/ 490 h 1235"/>
                <a:gd name="T16" fmla="*/ 16 w 1813"/>
                <a:gd name="T17" fmla="*/ 450 h 1235"/>
                <a:gd name="T18" fmla="*/ 185 w 1813"/>
                <a:gd name="T19" fmla="*/ 271 h 1235"/>
                <a:gd name="T20" fmla="*/ 306 w 1813"/>
                <a:gd name="T21" fmla="*/ 140 h 1235"/>
                <a:gd name="T22" fmla="*/ 385 w 1813"/>
                <a:gd name="T23" fmla="*/ 138 h 1235"/>
                <a:gd name="T24" fmla="*/ 479 w 1813"/>
                <a:gd name="T25" fmla="*/ 220 h 1235"/>
                <a:gd name="T26" fmla="*/ 759 w 1813"/>
                <a:gd name="T27" fmla="*/ 361 h 1235"/>
                <a:gd name="T28" fmla="*/ 1038 w 1813"/>
                <a:gd name="T29" fmla="*/ 361 h 1235"/>
                <a:gd name="T30" fmla="*/ 1038 w 1813"/>
                <a:gd name="T31" fmla="*/ 60 h 1235"/>
                <a:gd name="T32" fmla="*/ 1070 w 1813"/>
                <a:gd name="T33" fmla="*/ 9 h 1235"/>
                <a:gd name="T34" fmla="*/ 1130 w 1813"/>
                <a:gd name="T35" fmla="*/ 17 h 1235"/>
                <a:gd name="T36" fmla="*/ 1793 w 1813"/>
                <a:gd name="T37" fmla="*/ 578 h 1235"/>
                <a:gd name="T38" fmla="*/ 1813 w 1813"/>
                <a:gd name="T39" fmla="*/ 620 h 1235"/>
                <a:gd name="T40" fmla="*/ 1793 w 1813"/>
                <a:gd name="T41" fmla="*/ 663 h 1235"/>
                <a:gd name="T42" fmla="*/ 1130 w 1813"/>
                <a:gd name="T43" fmla="*/ 1221 h 1235"/>
                <a:gd name="T44" fmla="*/ 1093 w 1813"/>
                <a:gd name="T45" fmla="*/ 1235 h 1235"/>
                <a:gd name="T46" fmla="*/ 1093 w 1813"/>
                <a:gd name="T47" fmla="*/ 1235 h 1235"/>
                <a:gd name="T48" fmla="*/ 1093 w 1813"/>
                <a:gd name="T49" fmla="*/ 1235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13" h="1235">
                  <a:moveTo>
                    <a:pt x="1093" y="1235"/>
                  </a:moveTo>
                  <a:cubicBezTo>
                    <a:pt x="1085" y="1235"/>
                    <a:pt x="1078" y="1233"/>
                    <a:pt x="1070" y="1229"/>
                  </a:cubicBezTo>
                  <a:cubicBezTo>
                    <a:pt x="1051" y="1220"/>
                    <a:pt x="1038" y="1201"/>
                    <a:pt x="1038" y="1179"/>
                  </a:cubicBezTo>
                  <a:cubicBezTo>
                    <a:pt x="1038" y="898"/>
                    <a:pt x="1038" y="898"/>
                    <a:pt x="1038" y="898"/>
                  </a:cubicBezTo>
                  <a:cubicBezTo>
                    <a:pt x="763" y="898"/>
                    <a:pt x="763" y="898"/>
                    <a:pt x="763" y="898"/>
                  </a:cubicBezTo>
                  <a:cubicBezTo>
                    <a:pt x="604" y="897"/>
                    <a:pt x="444" y="845"/>
                    <a:pt x="278" y="736"/>
                  </a:cubicBezTo>
                  <a:cubicBezTo>
                    <a:pt x="195" y="682"/>
                    <a:pt x="113" y="617"/>
                    <a:pt x="19" y="530"/>
                  </a:cubicBezTo>
                  <a:cubicBezTo>
                    <a:pt x="7" y="520"/>
                    <a:pt x="1" y="505"/>
                    <a:pt x="1" y="490"/>
                  </a:cubicBezTo>
                  <a:cubicBezTo>
                    <a:pt x="0" y="475"/>
                    <a:pt x="6" y="461"/>
                    <a:pt x="16" y="450"/>
                  </a:cubicBezTo>
                  <a:cubicBezTo>
                    <a:pt x="74" y="390"/>
                    <a:pt x="130" y="330"/>
                    <a:pt x="185" y="271"/>
                  </a:cubicBezTo>
                  <a:cubicBezTo>
                    <a:pt x="227" y="226"/>
                    <a:pt x="267" y="182"/>
                    <a:pt x="306" y="140"/>
                  </a:cubicBezTo>
                  <a:cubicBezTo>
                    <a:pt x="327" y="119"/>
                    <a:pt x="362" y="117"/>
                    <a:pt x="385" y="138"/>
                  </a:cubicBezTo>
                  <a:cubicBezTo>
                    <a:pt x="420" y="171"/>
                    <a:pt x="451" y="197"/>
                    <a:pt x="479" y="220"/>
                  </a:cubicBezTo>
                  <a:cubicBezTo>
                    <a:pt x="588" y="309"/>
                    <a:pt x="693" y="361"/>
                    <a:pt x="759" y="361"/>
                  </a:cubicBezTo>
                  <a:cubicBezTo>
                    <a:pt x="1038" y="361"/>
                    <a:pt x="1038" y="361"/>
                    <a:pt x="1038" y="361"/>
                  </a:cubicBezTo>
                  <a:cubicBezTo>
                    <a:pt x="1038" y="60"/>
                    <a:pt x="1038" y="60"/>
                    <a:pt x="1038" y="60"/>
                  </a:cubicBezTo>
                  <a:cubicBezTo>
                    <a:pt x="1038" y="38"/>
                    <a:pt x="1051" y="18"/>
                    <a:pt x="1070" y="9"/>
                  </a:cubicBezTo>
                  <a:cubicBezTo>
                    <a:pt x="1090" y="0"/>
                    <a:pt x="1113" y="3"/>
                    <a:pt x="1130" y="17"/>
                  </a:cubicBezTo>
                  <a:cubicBezTo>
                    <a:pt x="1793" y="578"/>
                    <a:pt x="1793" y="578"/>
                    <a:pt x="1793" y="578"/>
                  </a:cubicBezTo>
                  <a:cubicBezTo>
                    <a:pt x="1806" y="588"/>
                    <a:pt x="1813" y="604"/>
                    <a:pt x="1813" y="620"/>
                  </a:cubicBezTo>
                  <a:cubicBezTo>
                    <a:pt x="1813" y="636"/>
                    <a:pt x="1806" y="652"/>
                    <a:pt x="1793" y="663"/>
                  </a:cubicBezTo>
                  <a:cubicBezTo>
                    <a:pt x="1130" y="1221"/>
                    <a:pt x="1130" y="1221"/>
                    <a:pt x="1130" y="1221"/>
                  </a:cubicBezTo>
                  <a:cubicBezTo>
                    <a:pt x="1119" y="1230"/>
                    <a:pt x="1106" y="1235"/>
                    <a:pt x="1093" y="1235"/>
                  </a:cubicBezTo>
                  <a:close/>
                  <a:moveTo>
                    <a:pt x="1093" y="1235"/>
                  </a:moveTo>
                  <a:cubicBezTo>
                    <a:pt x="1093" y="1235"/>
                    <a:pt x="1093" y="1235"/>
                    <a:pt x="1093" y="1235"/>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42" name="Freeform 7"/>
            <p:cNvSpPr>
              <a:spLocks noEditPoints="1"/>
            </p:cNvSpPr>
            <p:nvPr/>
          </p:nvSpPr>
          <p:spPr bwMode="auto">
            <a:xfrm>
              <a:off x="5771115" y="2192158"/>
              <a:ext cx="282356" cy="187312"/>
            </a:xfrm>
            <a:custGeom>
              <a:avLst/>
              <a:gdLst>
                <a:gd name="T0" fmla="*/ 432 w 3276"/>
                <a:gd name="T1" fmla="*/ 2174 h 2174"/>
                <a:gd name="T2" fmla="*/ 55 w 3276"/>
                <a:gd name="T3" fmla="*/ 2174 h 2174"/>
                <a:gd name="T4" fmla="*/ 0 w 3276"/>
                <a:gd name="T5" fmla="*/ 2118 h 2174"/>
                <a:gd name="T6" fmla="*/ 0 w 3276"/>
                <a:gd name="T7" fmla="*/ 1693 h 2174"/>
                <a:gd name="T8" fmla="*/ 55 w 3276"/>
                <a:gd name="T9" fmla="*/ 1637 h 2174"/>
                <a:gd name="T10" fmla="*/ 432 w 3276"/>
                <a:gd name="T11" fmla="*/ 1637 h 2174"/>
                <a:gd name="T12" fmla="*/ 625 w 3276"/>
                <a:gd name="T13" fmla="*/ 1562 h 2174"/>
                <a:gd name="T14" fmla="*/ 917 w 3276"/>
                <a:gd name="T15" fmla="*/ 1311 h 2174"/>
                <a:gd name="T16" fmla="*/ 1136 w 3276"/>
                <a:gd name="T17" fmla="*/ 1081 h 2174"/>
                <a:gd name="T18" fmla="*/ 1607 w 3276"/>
                <a:gd name="T19" fmla="*/ 617 h 2174"/>
                <a:gd name="T20" fmla="*/ 2219 w 3276"/>
                <a:gd name="T21" fmla="*/ 356 h 2174"/>
                <a:gd name="T22" fmla="*/ 2501 w 3276"/>
                <a:gd name="T23" fmla="*/ 356 h 2174"/>
                <a:gd name="T24" fmla="*/ 2501 w 3276"/>
                <a:gd name="T25" fmla="*/ 60 h 2174"/>
                <a:gd name="T26" fmla="*/ 2533 w 3276"/>
                <a:gd name="T27" fmla="*/ 9 h 2174"/>
                <a:gd name="T28" fmla="*/ 2593 w 3276"/>
                <a:gd name="T29" fmla="*/ 17 h 2174"/>
                <a:gd name="T30" fmla="*/ 3256 w 3276"/>
                <a:gd name="T31" fmla="*/ 578 h 2174"/>
                <a:gd name="T32" fmla="*/ 3276 w 3276"/>
                <a:gd name="T33" fmla="*/ 621 h 2174"/>
                <a:gd name="T34" fmla="*/ 3256 w 3276"/>
                <a:gd name="T35" fmla="*/ 663 h 2174"/>
                <a:gd name="T36" fmla="*/ 2593 w 3276"/>
                <a:gd name="T37" fmla="*/ 1222 h 2174"/>
                <a:gd name="T38" fmla="*/ 2533 w 3276"/>
                <a:gd name="T39" fmla="*/ 1230 h 2174"/>
                <a:gd name="T40" fmla="*/ 2501 w 3276"/>
                <a:gd name="T41" fmla="*/ 1179 h 2174"/>
                <a:gd name="T42" fmla="*/ 2501 w 3276"/>
                <a:gd name="T43" fmla="*/ 893 h 2174"/>
                <a:gd name="T44" fmla="*/ 2220 w 3276"/>
                <a:gd name="T45" fmla="*/ 893 h 2174"/>
                <a:gd name="T46" fmla="*/ 2034 w 3276"/>
                <a:gd name="T47" fmla="*/ 967 h 2174"/>
                <a:gd name="T48" fmla="*/ 1744 w 3276"/>
                <a:gd name="T49" fmla="*/ 1218 h 2174"/>
                <a:gd name="T50" fmla="*/ 1533 w 3276"/>
                <a:gd name="T51" fmla="*/ 1441 h 2174"/>
                <a:gd name="T52" fmla="*/ 1052 w 3276"/>
                <a:gd name="T53" fmla="*/ 1914 h 2174"/>
                <a:gd name="T54" fmla="*/ 432 w 3276"/>
                <a:gd name="T55" fmla="*/ 2174 h 2174"/>
                <a:gd name="T56" fmla="*/ 432 w 3276"/>
                <a:gd name="T57" fmla="*/ 2174 h 2174"/>
                <a:gd name="T58" fmla="*/ 432 w 3276"/>
                <a:gd name="T59" fmla="*/ 2174 h 2174"/>
                <a:gd name="T60" fmla="*/ 432 w 3276"/>
                <a:gd name="T61" fmla="*/ 2174 h 2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76" h="2174">
                  <a:moveTo>
                    <a:pt x="432" y="2174"/>
                  </a:moveTo>
                  <a:cubicBezTo>
                    <a:pt x="55" y="2174"/>
                    <a:pt x="55" y="2174"/>
                    <a:pt x="55" y="2174"/>
                  </a:cubicBezTo>
                  <a:cubicBezTo>
                    <a:pt x="25" y="2174"/>
                    <a:pt x="0" y="2149"/>
                    <a:pt x="0" y="2118"/>
                  </a:cubicBezTo>
                  <a:cubicBezTo>
                    <a:pt x="0" y="1693"/>
                    <a:pt x="0" y="1693"/>
                    <a:pt x="0" y="1693"/>
                  </a:cubicBezTo>
                  <a:cubicBezTo>
                    <a:pt x="0" y="1662"/>
                    <a:pt x="25" y="1637"/>
                    <a:pt x="55" y="1637"/>
                  </a:cubicBezTo>
                  <a:cubicBezTo>
                    <a:pt x="432" y="1637"/>
                    <a:pt x="432" y="1637"/>
                    <a:pt x="432" y="1637"/>
                  </a:cubicBezTo>
                  <a:cubicBezTo>
                    <a:pt x="483" y="1637"/>
                    <a:pt x="551" y="1611"/>
                    <a:pt x="625" y="1562"/>
                  </a:cubicBezTo>
                  <a:cubicBezTo>
                    <a:pt x="705" y="1510"/>
                    <a:pt x="804" y="1426"/>
                    <a:pt x="917" y="1311"/>
                  </a:cubicBezTo>
                  <a:cubicBezTo>
                    <a:pt x="989" y="1240"/>
                    <a:pt x="1060" y="1162"/>
                    <a:pt x="1136" y="1081"/>
                  </a:cubicBezTo>
                  <a:cubicBezTo>
                    <a:pt x="1285" y="920"/>
                    <a:pt x="1439" y="753"/>
                    <a:pt x="1607" y="617"/>
                  </a:cubicBezTo>
                  <a:cubicBezTo>
                    <a:pt x="1755" y="497"/>
                    <a:pt x="1960" y="359"/>
                    <a:pt x="2219" y="356"/>
                  </a:cubicBezTo>
                  <a:cubicBezTo>
                    <a:pt x="2501" y="356"/>
                    <a:pt x="2501" y="356"/>
                    <a:pt x="2501" y="356"/>
                  </a:cubicBezTo>
                  <a:cubicBezTo>
                    <a:pt x="2501" y="60"/>
                    <a:pt x="2501" y="60"/>
                    <a:pt x="2501" y="60"/>
                  </a:cubicBezTo>
                  <a:cubicBezTo>
                    <a:pt x="2501" y="38"/>
                    <a:pt x="2514" y="18"/>
                    <a:pt x="2533" y="9"/>
                  </a:cubicBezTo>
                  <a:cubicBezTo>
                    <a:pt x="2553" y="0"/>
                    <a:pt x="2576" y="3"/>
                    <a:pt x="2593" y="17"/>
                  </a:cubicBezTo>
                  <a:cubicBezTo>
                    <a:pt x="3256" y="578"/>
                    <a:pt x="3256" y="578"/>
                    <a:pt x="3256" y="578"/>
                  </a:cubicBezTo>
                  <a:cubicBezTo>
                    <a:pt x="3269" y="588"/>
                    <a:pt x="3276" y="604"/>
                    <a:pt x="3276" y="621"/>
                  </a:cubicBezTo>
                  <a:cubicBezTo>
                    <a:pt x="3276" y="637"/>
                    <a:pt x="3269" y="652"/>
                    <a:pt x="3256" y="663"/>
                  </a:cubicBezTo>
                  <a:cubicBezTo>
                    <a:pt x="2593" y="1222"/>
                    <a:pt x="2593" y="1222"/>
                    <a:pt x="2593" y="1222"/>
                  </a:cubicBezTo>
                  <a:cubicBezTo>
                    <a:pt x="2576" y="1235"/>
                    <a:pt x="2553" y="1239"/>
                    <a:pt x="2533" y="1230"/>
                  </a:cubicBezTo>
                  <a:cubicBezTo>
                    <a:pt x="2514" y="1221"/>
                    <a:pt x="2501" y="1201"/>
                    <a:pt x="2501" y="1179"/>
                  </a:cubicBezTo>
                  <a:cubicBezTo>
                    <a:pt x="2501" y="893"/>
                    <a:pt x="2501" y="893"/>
                    <a:pt x="2501" y="893"/>
                  </a:cubicBezTo>
                  <a:cubicBezTo>
                    <a:pt x="2220" y="893"/>
                    <a:pt x="2220" y="893"/>
                    <a:pt x="2220" y="893"/>
                  </a:cubicBezTo>
                  <a:cubicBezTo>
                    <a:pt x="2191" y="893"/>
                    <a:pt x="2131" y="902"/>
                    <a:pt x="2034" y="967"/>
                  </a:cubicBezTo>
                  <a:cubicBezTo>
                    <a:pt x="1955" y="1018"/>
                    <a:pt x="1857" y="1103"/>
                    <a:pt x="1744" y="1218"/>
                  </a:cubicBezTo>
                  <a:cubicBezTo>
                    <a:pt x="1675" y="1288"/>
                    <a:pt x="1607" y="1362"/>
                    <a:pt x="1533" y="1441"/>
                  </a:cubicBezTo>
                  <a:cubicBezTo>
                    <a:pt x="1381" y="1605"/>
                    <a:pt x="1224" y="1776"/>
                    <a:pt x="1052" y="1914"/>
                  </a:cubicBezTo>
                  <a:cubicBezTo>
                    <a:pt x="901" y="2034"/>
                    <a:pt x="695" y="2171"/>
                    <a:pt x="432" y="2174"/>
                  </a:cubicBezTo>
                  <a:cubicBezTo>
                    <a:pt x="432" y="2174"/>
                    <a:pt x="432" y="2174"/>
                    <a:pt x="432" y="2174"/>
                  </a:cubicBezTo>
                  <a:close/>
                  <a:moveTo>
                    <a:pt x="432" y="2174"/>
                  </a:moveTo>
                  <a:cubicBezTo>
                    <a:pt x="432" y="2174"/>
                    <a:pt x="432" y="2174"/>
                    <a:pt x="432" y="2174"/>
                  </a:cubicBezTo>
                </a:path>
              </a:pathLst>
            </a:custGeom>
            <a:solidFill>
              <a:schemeClr val="tx1"/>
            </a:solidFill>
            <a:ln>
              <a:noFill/>
            </a:ln>
          </p:spPr>
          <p:txBody>
            <a:bodyPr vert="horz" wrap="square" lIns="91440" tIns="45720" rIns="91440" bIns="45720" numCol="1" anchor="t" anchorCtr="0" compatLnSpc="1"/>
            <a:lstStyle/>
            <a:p>
              <a:endParaRPr lang="zh-CN" altLang="en-US"/>
            </a:p>
          </p:txBody>
        </p:sp>
      </p:grpSp>
      <p:grpSp>
        <p:nvGrpSpPr>
          <p:cNvPr id="49" name="组合 48"/>
          <p:cNvGrpSpPr/>
          <p:nvPr/>
        </p:nvGrpSpPr>
        <p:grpSpPr>
          <a:xfrm>
            <a:off x="5472496" y="2621704"/>
            <a:ext cx="6058027" cy="472245"/>
            <a:chOff x="5675695" y="4270968"/>
            <a:chExt cx="6058027" cy="472245"/>
          </a:xfrm>
        </p:grpSpPr>
        <p:sp>
          <p:nvSpPr>
            <p:cNvPr id="50" name="椭圆 49"/>
            <p:cNvSpPr/>
            <p:nvPr/>
          </p:nvSpPr>
          <p:spPr bwMode="auto">
            <a:xfrm>
              <a:off x="5675695" y="4290077"/>
              <a:ext cx="434926" cy="434926"/>
            </a:xfrm>
            <a:prstGeom prst="ellipse">
              <a:avLst/>
            </a:prstGeom>
            <a:no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200">
                <a:solidFill>
                  <a:srgbClr val="013A73"/>
                </a:solidFill>
              </a:endParaRPr>
            </a:p>
          </p:txBody>
        </p:sp>
        <p:sp>
          <p:nvSpPr>
            <p:cNvPr id="51" name="文本框 50"/>
            <p:cNvSpPr txBox="1"/>
            <p:nvPr/>
          </p:nvSpPr>
          <p:spPr>
            <a:xfrm>
              <a:off x="6259195" y="4270968"/>
              <a:ext cx="5474527" cy="472245"/>
            </a:xfrm>
            <a:prstGeom prst="rect">
              <a:avLst/>
            </a:prstGeom>
            <a:noFill/>
          </p:spPr>
          <p:txBody>
            <a:bodyPr wrap="square" rtlCol="0">
              <a:spAutoFit/>
            </a:bodyPr>
            <a:lstStyle/>
            <a:p>
              <a:pPr>
                <a:lnSpc>
                  <a:spcPts val="3200"/>
                </a:lnSpc>
                <a:spcBef>
                  <a:spcPts val="600"/>
                </a:spcBef>
                <a:spcAft>
                  <a:spcPts val="1200"/>
                </a:spcAft>
              </a:pPr>
              <a:r>
                <a:rPr lang="en-US" altLang="zh-CN" sz="2400" b="1" dirty="0" smtClean="0">
                  <a:latin typeface="Times New Roman" panose="02020603050405020304" pitchFamily="18" charset="0"/>
                  <a:ea typeface="微软雅黑" panose="020B0503020204020204" pitchFamily="34" charset="-122"/>
                  <a:cs typeface="Times New Roman" panose="02020603050405020304" pitchFamily="18" charset="0"/>
                </a:rPr>
                <a:t>Method and result sections</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2" name="Freeform 5"/>
            <p:cNvSpPr>
              <a:spLocks noEditPoints="1"/>
            </p:cNvSpPr>
            <p:nvPr/>
          </p:nvSpPr>
          <p:spPr bwMode="auto">
            <a:xfrm>
              <a:off x="5767556" y="4429634"/>
              <a:ext cx="103068" cy="66963"/>
            </a:xfrm>
            <a:custGeom>
              <a:avLst/>
              <a:gdLst>
                <a:gd name="T0" fmla="*/ 850 w 1196"/>
                <a:gd name="T1" fmla="*/ 777 h 777"/>
                <a:gd name="T2" fmla="*/ 812 w 1196"/>
                <a:gd name="T3" fmla="*/ 762 h 777"/>
                <a:gd name="T4" fmla="*/ 714 w 1196"/>
                <a:gd name="T5" fmla="*/ 677 h 777"/>
                <a:gd name="T6" fmla="*/ 443 w 1196"/>
                <a:gd name="T7" fmla="*/ 537 h 777"/>
                <a:gd name="T8" fmla="*/ 55 w 1196"/>
                <a:gd name="T9" fmla="*/ 537 h 777"/>
                <a:gd name="T10" fmla="*/ 0 w 1196"/>
                <a:gd name="T11" fmla="*/ 481 h 777"/>
                <a:gd name="T12" fmla="*/ 0 w 1196"/>
                <a:gd name="T13" fmla="*/ 55 h 777"/>
                <a:gd name="T14" fmla="*/ 55 w 1196"/>
                <a:gd name="T15" fmla="*/ 0 h 777"/>
                <a:gd name="T16" fmla="*/ 438 w 1196"/>
                <a:gd name="T17" fmla="*/ 0 h 777"/>
                <a:gd name="T18" fmla="*/ 919 w 1196"/>
                <a:gd name="T19" fmla="*/ 163 h 777"/>
                <a:gd name="T20" fmla="*/ 1177 w 1196"/>
                <a:gd name="T21" fmla="*/ 371 h 777"/>
                <a:gd name="T22" fmla="*/ 1195 w 1196"/>
                <a:gd name="T23" fmla="*/ 410 h 777"/>
                <a:gd name="T24" fmla="*/ 1180 w 1196"/>
                <a:gd name="T25" fmla="*/ 450 h 777"/>
                <a:gd name="T26" fmla="*/ 1021 w 1196"/>
                <a:gd name="T27" fmla="*/ 619 h 777"/>
                <a:gd name="T28" fmla="*/ 890 w 1196"/>
                <a:gd name="T29" fmla="*/ 760 h 777"/>
                <a:gd name="T30" fmla="*/ 850 w 1196"/>
                <a:gd name="T31" fmla="*/ 777 h 777"/>
                <a:gd name="T32" fmla="*/ 850 w 1196"/>
                <a:gd name="T33" fmla="*/ 777 h 777"/>
                <a:gd name="T34" fmla="*/ 850 w 1196"/>
                <a:gd name="T35" fmla="*/ 777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6" h="777">
                  <a:moveTo>
                    <a:pt x="850" y="777"/>
                  </a:moveTo>
                  <a:cubicBezTo>
                    <a:pt x="836" y="777"/>
                    <a:pt x="822" y="772"/>
                    <a:pt x="812" y="762"/>
                  </a:cubicBezTo>
                  <a:cubicBezTo>
                    <a:pt x="775" y="728"/>
                    <a:pt x="743" y="700"/>
                    <a:pt x="714" y="677"/>
                  </a:cubicBezTo>
                  <a:cubicBezTo>
                    <a:pt x="588" y="573"/>
                    <a:pt x="491" y="537"/>
                    <a:pt x="443" y="537"/>
                  </a:cubicBezTo>
                  <a:cubicBezTo>
                    <a:pt x="55" y="537"/>
                    <a:pt x="55" y="537"/>
                    <a:pt x="55" y="537"/>
                  </a:cubicBezTo>
                  <a:cubicBezTo>
                    <a:pt x="25" y="537"/>
                    <a:pt x="0" y="512"/>
                    <a:pt x="0" y="481"/>
                  </a:cubicBezTo>
                  <a:cubicBezTo>
                    <a:pt x="0" y="55"/>
                    <a:pt x="0" y="55"/>
                    <a:pt x="0" y="55"/>
                  </a:cubicBezTo>
                  <a:cubicBezTo>
                    <a:pt x="0" y="25"/>
                    <a:pt x="25" y="0"/>
                    <a:pt x="55" y="0"/>
                  </a:cubicBezTo>
                  <a:cubicBezTo>
                    <a:pt x="438" y="0"/>
                    <a:pt x="438" y="0"/>
                    <a:pt x="438" y="0"/>
                  </a:cubicBezTo>
                  <a:cubicBezTo>
                    <a:pt x="597" y="1"/>
                    <a:pt x="754" y="53"/>
                    <a:pt x="919" y="163"/>
                  </a:cubicBezTo>
                  <a:cubicBezTo>
                    <a:pt x="1001" y="217"/>
                    <a:pt x="1084" y="283"/>
                    <a:pt x="1177" y="371"/>
                  </a:cubicBezTo>
                  <a:cubicBezTo>
                    <a:pt x="1188" y="381"/>
                    <a:pt x="1195" y="395"/>
                    <a:pt x="1195" y="410"/>
                  </a:cubicBezTo>
                  <a:cubicBezTo>
                    <a:pt x="1196" y="425"/>
                    <a:pt x="1190" y="439"/>
                    <a:pt x="1180" y="450"/>
                  </a:cubicBezTo>
                  <a:cubicBezTo>
                    <a:pt x="1126" y="506"/>
                    <a:pt x="1073" y="563"/>
                    <a:pt x="1021" y="619"/>
                  </a:cubicBezTo>
                  <a:cubicBezTo>
                    <a:pt x="976" y="668"/>
                    <a:pt x="932" y="714"/>
                    <a:pt x="890" y="760"/>
                  </a:cubicBezTo>
                  <a:cubicBezTo>
                    <a:pt x="879" y="771"/>
                    <a:pt x="864" y="777"/>
                    <a:pt x="850" y="777"/>
                  </a:cubicBezTo>
                  <a:close/>
                  <a:moveTo>
                    <a:pt x="850" y="777"/>
                  </a:moveTo>
                  <a:cubicBezTo>
                    <a:pt x="850" y="777"/>
                    <a:pt x="850" y="777"/>
                    <a:pt x="850" y="777"/>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53" name="Freeform 6"/>
            <p:cNvSpPr>
              <a:spLocks noEditPoints="1"/>
            </p:cNvSpPr>
            <p:nvPr/>
          </p:nvSpPr>
          <p:spPr bwMode="auto">
            <a:xfrm>
              <a:off x="5893613" y="4508787"/>
              <a:ext cx="156299" cy="106462"/>
            </a:xfrm>
            <a:custGeom>
              <a:avLst/>
              <a:gdLst>
                <a:gd name="T0" fmla="*/ 1093 w 1813"/>
                <a:gd name="T1" fmla="*/ 1235 h 1235"/>
                <a:gd name="T2" fmla="*/ 1070 w 1813"/>
                <a:gd name="T3" fmla="*/ 1229 h 1235"/>
                <a:gd name="T4" fmla="*/ 1038 w 1813"/>
                <a:gd name="T5" fmla="*/ 1179 h 1235"/>
                <a:gd name="T6" fmla="*/ 1038 w 1813"/>
                <a:gd name="T7" fmla="*/ 898 h 1235"/>
                <a:gd name="T8" fmla="*/ 763 w 1813"/>
                <a:gd name="T9" fmla="*/ 898 h 1235"/>
                <a:gd name="T10" fmla="*/ 278 w 1813"/>
                <a:gd name="T11" fmla="*/ 736 h 1235"/>
                <a:gd name="T12" fmla="*/ 19 w 1813"/>
                <a:gd name="T13" fmla="*/ 530 h 1235"/>
                <a:gd name="T14" fmla="*/ 1 w 1813"/>
                <a:gd name="T15" fmla="*/ 490 h 1235"/>
                <a:gd name="T16" fmla="*/ 16 w 1813"/>
                <a:gd name="T17" fmla="*/ 450 h 1235"/>
                <a:gd name="T18" fmla="*/ 185 w 1813"/>
                <a:gd name="T19" fmla="*/ 271 h 1235"/>
                <a:gd name="T20" fmla="*/ 306 w 1813"/>
                <a:gd name="T21" fmla="*/ 140 h 1235"/>
                <a:gd name="T22" fmla="*/ 385 w 1813"/>
                <a:gd name="T23" fmla="*/ 138 h 1235"/>
                <a:gd name="T24" fmla="*/ 479 w 1813"/>
                <a:gd name="T25" fmla="*/ 220 h 1235"/>
                <a:gd name="T26" fmla="*/ 759 w 1813"/>
                <a:gd name="T27" fmla="*/ 361 h 1235"/>
                <a:gd name="T28" fmla="*/ 1038 w 1813"/>
                <a:gd name="T29" fmla="*/ 361 h 1235"/>
                <a:gd name="T30" fmla="*/ 1038 w 1813"/>
                <a:gd name="T31" fmla="*/ 60 h 1235"/>
                <a:gd name="T32" fmla="*/ 1070 w 1813"/>
                <a:gd name="T33" fmla="*/ 9 h 1235"/>
                <a:gd name="T34" fmla="*/ 1130 w 1813"/>
                <a:gd name="T35" fmla="*/ 17 h 1235"/>
                <a:gd name="T36" fmla="*/ 1793 w 1813"/>
                <a:gd name="T37" fmla="*/ 578 h 1235"/>
                <a:gd name="T38" fmla="*/ 1813 w 1813"/>
                <a:gd name="T39" fmla="*/ 620 h 1235"/>
                <a:gd name="T40" fmla="*/ 1793 w 1813"/>
                <a:gd name="T41" fmla="*/ 663 h 1235"/>
                <a:gd name="T42" fmla="*/ 1130 w 1813"/>
                <a:gd name="T43" fmla="*/ 1221 h 1235"/>
                <a:gd name="T44" fmla="*/ 1093 w 1813"/>
                <a:gd name="T45" fmla="*/ 1235 h 1235"/>
                <a:gd name="T46" fmla="*/ 1093 w 1813"/>
                <a:gd name="T47" fmla="*/ 1235 h 1235"/>
                <a:gd name="T48" fmla="*/ 1093 w 1813"/>
                <a:gd name="T49" fmla="*/ 1235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13" h="1235">
                  <a:moveTo>
                    <a:pt x="1093" y="1235"/>
                  </a:moveTo>
                  <a:cubicBezTo>
                    <a:pt x="1085" y="1235"/>
                    <a:pt x="1078" y="1233"/>
                    <a:pt x="1070" y="1229"/>
                  </a:cubicBezTo>
                  <a:cubicBezTo>
                    <a:pt x="1051" y="1220"/>
                    <a:pt x="1038" y="1201"/>
                    <a:pt x="1038" y="1179"/>
                  </a:cubicBezTo>
                  <a:cubicBezTo>
                    <a:pt x="1038" y="898"/>
                    <a:pt x="1038" y="898"/>
                    <a:pt x="1038" y="898"/>
                  </a:cubicBezTo>
                  <a:cubicBezTo>
                    <a:pt x="763" y="898"/>
                    <a:pt x="763" y="898"/>
                    <a:pt x="763" y="898"/>
                  </a:cubicBezTo>
                  <a:cubicBezTo>
                    <a:pt x="604" y="897"/>
                    <a:pt x="444" y="845"/>
                    <a:pt x="278" y="736"/>
                  </a:cubicBezTo>
                  <a:cubicBezTo>
                    <a:pt x="195" y="682"/>
                    <a:pt x="113" y="617"/>
                    <a:pt x="19" y="530"/>
                  </a:cubicBezTo>
                  <a:cubicBezTo>
                    <a:pt x="7" y="520"/>
                    <a:pt x="1" y="505"/>
                    <a:pt x="1" y="490"/>
                  </a:cubicBezTo>
                  <a:cubicBezTo>
                    <a:pt x="0" y="475"/>
                    <a:pt x="6" y="461"/>
                    <a:pt x="16" y="450"/>
                  </a:cubicBezTo>
                  <a:cubicBezTo>
                    <a:pt x="74" y="390"/>
                    <a:pt x="130" y="330"/>
                    <a:pt x="185" y="271"/>
                  </a:cubicBezTo>
                  <a:cubicBezTo>
                    <a:pt x="227" y="226"/>
                    <a:pt x="267" y="182"/>
                    <a:pt x="306" y="140"/>
                  </a:cubicBezTo>
                  <a:cubicBezTo>
                    <a:pt x="327" y="119"/>
                    <a:pt x="362" y="117"/>
                    <a:pt x="385" y="138"/>
                  </a:cubicBezTo>
                  <a:cubicBezTo>
                    <a:pt x="420" y="171"/>
                    <a:pt x="451" y="197"/>
                    <a:pt x="479" y="220"/>
                  </a:cubicBezTo>
                  <a:cubicBezTo>
                    <a:pt x="588" y="309"/>
                    <a:pt x="693" y="361"/>
                    <a:pt x="759" y="361"/>
                  </a:cubicBezTo>
                  <a:cubicBezTo>
                    <a:pt x="1038" y="361"/>
                    <a:pt x="1038" y="361"/>
                    <a:pt x="1038" y="361"/>
                  </a:cubicBezTo>
                  <a:cubicBezTo>
                    <a:pt x="1038" y="60"/>
                    <a:pt x="1038" y="60"/>
                    <a:pt x="1038" y="60"/>
                  </a:cubicBezTo>
                  <a:cubicBezTo>
                    <a:pt x="1038" y="38"/>
                    <a:pt x="1051" y="18"/>
                    <a:pt x="1070" y="9"/>
                  </a:cubicBezTo>
                  <a:cubicBezTo>
                    <a:pt x="1090" y="0"/>
                    <a:pt x="1113" y="3"/>
                    <a:pt x="1130" y="17"/>
                  </a:cubicBezTo>
                  <a:cubicBezTo>
                    <a:pt x="1793" y="578"/>
                    <a:pt x="1793" y="578"/>
                    <a:pt x="1793" y="578"/>
                  </a:cubicBezTo>
                  <a:cubicBezTo>
                    <a:pt x="1806" y="588"/>
                    <a:pt x="1813" y="604"/>
                    <a:pt x="1813" y="620"/>
                  </a:cubicBezTo>
                  <a:cubicBezTo>
                    <a:pt x="1813" y="636"/>
                    <a:pt x="1806" y="652"/>
                    <a:pt x="1793" y="663"/>
                  </a:cubicBezTo>
                  <a:cubicBezTo>
                    <a:pt x="1130" y="1221"/>
                    <a:pt x="1130" y="1221"/>
                    <a:pt x="1130" y="1221"/>
                  </a:cubicBezTo>
                  <a:cubicBezTo>
                    <a:pt x="1119" y="1230"/>
                    <a:pt x="1106" y="1235"/>
                    <a:pt x="1093" y="1235"/>
                  </a:cubicBezTo>
                  <a:close/>
                  <a:moveTo>
                    <a:pt x="1093" y="1235"/>
                  </a:moveTo>
                  <a:cubicBezTo>
                    <a:pt x="1093" y="1235"/>
                    <a:pt x="1093" y="1235"/>
                    <a:pt x="1093" y="1235"/>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54" name="Freeform 7"/>
            <p:cNvSpPr>
              <a:spLocks noEditPoints="1"/>
            </p:cNvSpPr>
            <p:nvPr/>
          </p:nvSpPr>
          <p:spPr bwMode="auto">
            <a:xfrm>
              <a:off x="5767556" y="4398930"/>
              <a:ext cx="282356" cy="187312"/>
            </a:xfrm>
            <a:custGeom>
              <a:avLst/>
              <a:gdLst>
                <a:gd name="T0" fmla="*/ 432 w 3276"/>
                <a:gd name="T1" fmla="*/ 2174 h 2174"/>
                <a:gd name="T2" fmla="*/ 55 w 3276"/>
                <a:gd name="T3" fmla="*/ 2174 h 2174"/>
                <a:gd name="T4" fmla="*/ 0 w 3276"/>
                <a:gd name="T5" fmla="*/ 2118 h 2174"/>
                <a:gd name="T6" fmla="*/ 0 w 3276"/>
                <a:gd name="T7" fmla="*/ 1693 h 2174"/>
                <a:gd name="T8" fmla="*/ 55 w 3276"/>
                <a:gd name="T9" fmla="*/ 1637 h 2174"/>
                <a:gd name="T10" fmla="*/ 432 w 3276"/>
                <a:gd name="T11" fmla="*/ 1637 h 2174"/>
                <a:gd name="T12" fmla="*/ 625 w 3276"/>
                <a:gd name="T13" fmla="*/ 1562 h 2174"/>
                <a:gd name="T14" fmla="*/ 917 w 3276"/>
                <a:gd name="T15" fmla="*/ 1311 h 2174"/>
                <a:gd name="T16" fmla="*/ 1136 w 3276"/>
                <a:gd name="T17" fmla="*/ 1081 h 2174"/>
                <a:gd name="T18" fmla="*/ 1607 w 3276"/>
                <a:gd name="T19" fmla="*/ 617 h 2174"/>
                <a:gd name="T20" fmla="*/ 2219 w 3276"/>
                <a:gd name="T21" fmla="*/ 356 h 2174"/>
                <a:gd name="T22" fmla="*/ 2501 w 3276"/>
                <a:gd name="T23" fmla="*/ 356 h 2174"/>
                <a:gd name="T24" fmla="*/ 2501 w 3276"/>
                <a:gd name="T25" fmla="*/ 60 h 2174"/>
                <a:gd name="T26" fmla="*/ 2533 w 3276"/>
                <a:gd name="T27" fmla="*/ 9 h 2174"/>
                <a:gd name="T28" fmla="*/ 2593 w 3276"/>
                <a:gd name="T29" fmla="*/ 17 h 2174"/>
                <a:gd name="T30" fmla="*/ 3256 w 3276"/>
                <a:gd name="T31" fmla="*/ 578 h 2174"/>
                <a:gd name="T32" fmla="*/ 3276 w 3276"/>
                <a:gd name="T33" fmla="*/ 621 h 2174"/>
                <a:gd name="T34" fmla="*/ 3256 w 3276"/>
                <a:gd name="T35" fmla="*/ 663 h 2174"/>
                <a:gd name="T36" fmla="*/ 2593 w 3276"/>
                <a:gd name="T37" fmla="*/ 1222 h 2174"/>
                <a:gd name="T38" fmla="*/ 2533 w 3276"/>
                <a:gd name="T39" fmla="*/ 1230 h 2174"/>
                <a:gd name="T40" fmla="*/ 2501 w 3276"/>
                <a:gd name="T41" fmla="*/ 1179 h 2174"/>
                <a:gd name="T42" fmla="*/ 2501 w 3276"/>
                <a:gd name="T43" fmla="*/ 893 h 2174"/>
                <a:gd name="T44" fmla="*/ 2220 w 3276"/>
                <a:gd name="T45" fmla="*/ 893 h 2174"/>
                <a:gd name="T46" fmla="*/ 2034 w 3276"/>
                <a:gd name="T47" fmla="*/ 967 h 2174"/>
                <a:gd name="T48" fmla="*/ 1744 w 3276"/>
                <a:gd name="T49" fmla="*/ 1218 h 2174"/>
                <a:gd name="T50" fmla="*/ 1533 w 3276"/>
                <a:gd name="T51" fmla="*/ 1441 h 2174"/>
                <a:gd name="T52" fmla="*/ 1052 w 3276"/>
                <a:gd name="T53" fmla="*/ 1914 h 2174"/>
                <a:gd name="T54" fmla="*/ 432 w 3276"/>
                <a:gd name="T55" fmla="*/ 2174 h 2174"/>
                <a:gd name="T56" fmla="*/ 432 w 3276"/>
                <a:gd name="T57" fmla="*/ 2174 h 2174"/>
                <a:gd name="T58" fmla="*/ 432 w 3276"/>
                <a:gd name="T59" fmla="*/ 2174 h 2174"/>
                <a:gd name="T60" fmla="*/ 432 w 3276"/>
                <a:gd name="T61" fmla="*/ 2174 h 2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76" h="2174">
                  <a:moveTo>
                    <a:pt x="432" y="2174"/>
                  </a:moveTo>
                  <a:cubicBezTo>
                    <a:pt x="55" y="2174"/>
                    <a:pt x="55" y="2174"/>
                    <a:pt x="55" y="2174"/>
                  </a:cubicBezTo>
                  <a:cubicBezTo>
                    <a:pt x="25" y="2174"/>
                    <a:pt x="0" y="2149"/>
                    <a:pt x="0" y="2118"/>
                  </a:cubicBezTo>
                  <a:cubicBezTo>
                    <a:pt x="0" y="1693"/>
                    <a:pt x="0" y="1693"/>
                    <a:pt x="0" y="1693"/>
                  </a:cubicBezTo>
                  <a:cubicBezTo>
                    <a:pt x="0" y="1662"/>
                    <a:pt x="25" y="1637"/>
                    <a:pt x="55" y="1637"/>
                  </a:cubicBezTo>
                  <a:cubicBezTo>
                    <a:pt x="432" y="1637"/>
                    <a:pt x="432" y="1637"/>
                    <a:pt x="432" y="1637"/>
                  </a:cubicBezTo>
                  <a:cubicBezTo>
                    <a:pt x="483" y="1637"/>
                    <a:pt x="551" y="1611"/>
                    <a:pt x="625" y="1562"/>
                  </a:cubicBezTo>
                  <a:cubicBezTo>
                    <a:pt x="705" y="1510"/>
                    <a:pt x="804" y="1426"/>
                    <a:pt x="917" y="1311"/>
                  </a:cubicBezTo>
                  <a:cubicBezTo>
                    <a:pt x="989" y="1240"/>
                    <a:pt x="1060" y="1162"/>
                    <a:pt x="1136" y="1081"/>
                  </a:cubicBezTo>
                  <a:cubicBezTo>
                    <a:pt x="1285" y="920"/>
                    <a:pt x="1439" y="753"/>
                    <a:pt x="1607" y="617"/>
                  </a:cubicBezTo>
                  <a:cubicBezTo>
                    <a:pt x="1755" y="497"/>
                    <a:pt x="1960" y="359"/>
                    <a:pt x="2219" y="356"/>
                  </a:cubicBezTo>
                  <a:cubicBezTo>
                    <a:pt x="2501" y="356"/>
                    <a:pt x="2501" y="356"/>
                    <a:pt x="2501" y="356"/>
                  </a:cubicBezTo>
                  <a:cubicBezTo>
                    <a:pt x="2501" y="60"/>
                    <a:pt x="2501" y="60"/>
                    <a:pt x="2501" y="60"/>
                  </a:cubicBezTo>
                  <a:cubicBezTo>
                    <a:pt x="2501" y="38"/>
                    <a:pt x="2514" y="18"/>
                    <a:pt x="2533" y="9"/>
                  </a:cubicBezTo>
                  <a:cubicBezTo>
                    <a:pt x="2553" y="0"/>
                    <a:pt x="2576" y="3"/>
                    <a:pt x="2593" y="17"/>
                  </a:cubicBezTo>
                  <a:cubicBezTo>
                    <a:pt x="3256" y="578"/>
                    <a:pt x="3256" y="578"/>
                    <a:pt x="3256" y="578"/>
                  </a:cubicBezTo>
                  <a:cubicBezTo>
                    <a:pt x="3269" y="588"/>
                    <a:pt x="3276" y="604"/>
                    <a:pt x="3276" y="621"/>
                  </a:cubicBezTo>
                  <a:cubicBezTo>
                    <a:pt x="3276" y="637"/>
                    <a:pt x="3269" y="652"/>
                    <a:pt x="3256" y="663"/>
                  </a:cubicBezTo>
                  <a:cubicBezTo>
                    <a:pt x="2593" y="1222"/>
                    <a:pt x="2593" y="1222"/>
                    <a:pt x="2593" y="1222"/>
                  </a:cubicBezTo>
                  <a:cubicBezTo>
                    <a:pt x="2576" y="1235"/>
                    <a:pt x="2553" y="1239"/>
                    <a:pt x="2533" y="1230"/>
                  </a:cubicBezTo>
                  <a:cubicBezTo>
                    <a:pt x="2514" y="1221"/>
                    <a:pt x="2501" y="1201"/>
                    <a:pt x="2501" y="1179"/>
                  </a:cubicBezTo>
                  <a:cubicBezTo>
                    <a:pt x="2501" y="893"/>
                    <a:pt x="2501" y="893"/>
                    <a:pt x="2501" y="893"/>
                  </a:cubicBezTo>
                  <a:cubicBezTo>
                    <a:pt x="2220" y="893"/>
                    <a:pt x="2220" y="893"/>
                    <a:pt x="2220" y="893"/>
                  </a:cubicBezTo>
                  <a:cubicBezTo>
                    <a:pt x="2191" y="893"/>
                    <a:pt x="2131" y="902"/>
                    <a:pt x="2034" y="967"/>
                  </a:cubicBezTo>
                  <a:cubicBezTo>
                    <a:pt x="1955" y="1018"/>
                    <a:pt x="1857" y="1103"/>
                    <a:pt x="1744" y="1218"/>
                  </a:cubicBezTo>
                  <a:cubicBezTo>
                    <a:pt x="1675" y="1288"/>
                    <a:pt x="1607" y="1362"/>
                    <a:pt x="1533" y="1441"/>
                  </a:cubicBezTo>
                  <a:cubicBezTo>
                    <a:pt x="1381" y="1605"/>
                    <a:pt x="1224" y="1776"/>
                    <a:pt x="1052" y="1914"/>
                  </a:cubicBezTo>
                  <a:cubicBezTo>
                    <a:pt x="901" y="2034"/>
                    <a:pt x="695" y="2171"/>
                    <a:pt x="432" y="2174"/>
                  </a:cubicBezTo>
                  <a:cubicBezTo>
                    <a:pt x="432" y="2174"/>
                    <a:pt x="432" y="2174"/>
                    <a:pt x="432" y="2174"/>
                  </a:cubicBezTo>
                  <a:close/>
                  <a:moveTo>
                    <a:pt x="432" y="2174"/>
                  </a:moveTo>
                  <a:cubicBezTo>
                    <a:pt x="432" y="2174"/>
                    <a:pt x="432" y="2174"/>
                    <a:pt x="432" y="2174"/>
                  </a:cubicBezTo>
                </a:path>
              </a:pathLst>
            </a:custGeom>
            <a:solidFill>
              <a:schemeClr val="tx1"/>
            </a:solidFill>
            <a:ln>
              <a:noFill/>
            </a:ln>
          </p:spPr>
          <p:txBody>
            <a:bodyPr vert="horz" wrap="square" lIns="91440" tIns="45720" rIns="91440" bIns="45720" numCol="1" anchor="t" anchorCtr="0" compatLnSpc="1"/>
            <a:lstStyle/>
            <a:p>
              <a:endParaRPr lang="zh-CN" altLang="en-US"/>
            </a:p>
          </p:txBody>
        </p:sp>
      </p:grpSp>
      <p:grpSp>
        <p:nvGrpSpPr>
          <p:cNvPr id="55" name="组合 54"/>
          <p:cNvGrpSpPr/>
          <p:nvPr/>
        </p:nvGrpSpPr>
        <p:grpSpPr>
          <a:xfrm>
            <a:off x="5518191" y="3468828"/>
            <a:ext cx="6058027" cy="472245"/>
            <a:chOff x="5675695" y="4270968"/>
            <a:chExt cx="6058027" cy="472245"/>
          </a:xfrm>
        </p:grpSpPr>
        <p:sp>
          <p:nvSpPr>
            <p:cNvPr id="56" name="椭圆 55"/>
            <p:cNvSpPr/>
            <p:nvPr/>
          </p:nvSpPr>
          <p:spPr bwMode="auto">
            <a:xfrm>
              <a:off x="5675695" y="4290077"/>
              <a:ext cx="434926" cy="434926"/>
            </a:xfrm>
            <a:prstGeom prst="ellipse">
              <a:avLst/>
            </a:prstGeom>
            <a:no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200">
                <a:solidFill>
                  <a:srgbClr val="013A73"/>
                </a:solidFill>
              </a:endParaRPr>
            </a:p>
          </p:txBody>
        </p:sp>
        <p:sp>
          <p:nvSpPr>
            <p:cNvPr id="57" name="文本框 56"/>
            <p:cNvSpPr txBox="1"/>
            <p:nvPr/>
          </p:nvSpPr>
          <p:spPr>
            <a:xfrm>
              <a:off x="6259195" y="4270968"/>
              <a:ext cx="5474527" cy="472245"/>
            </a:xfrm>
            <a:prstGeom prst="rect">
              <a:avLst/>
            </a:prstGeom>
            <a:noFill/>
          </p:spPr>
          <p:txBody>
            <a:bodyPr wrap="square" rtlCol="0">
              <a:spAutoFit/>
            </a:bodyPr>
            <a:lstStyle/>
            <a:p>
              <a:pPr>
                <a:lnSpc>
                  <a:spcPts val="3200"/>
                </a:lnSpc>
                <a:spcBef>
                  <a:spcPts val="600"/>
                </a:spcBef>
                <a:spcAft>
                  <a:spcPts val="1200"/>
                </a:spcAft>
              </a:pPr>
              <a:r>
                <a:rPr lang="en-US" altLang="zh-CN" sz="2400" b="1" dirty="0" smtClean="0">
                  <a:latin typeface="Times New Roman" panose="02020603050405020304" pitchFamily="18" charset="0"/>
                  <a:ea typeface="微软雅黑" panose="020B0503020204020204" pitchFamily="34" charset="-122"/>
                  <a:cs typeface="Times New Roman" panose="02020603050405020304" pitchFamily="18" charset="0"/>
                </a:rPr>
                <a:t>Discussion and conclusion sections</a:t>
              </a:r>
              <a:endParaRPr lang="zh-CN" altLang="en-US" sz="24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8" name="Freeform 5"/>
            <p:cNvSpPr>
              <a:spLocks noEditPoints="1"/>
            </p:cNvSpPr>
            <p:nvPr/>
          </p:nvSpPr>
          <p:spPr bwMode="auto">
            <a:xfrm>
              <a:off x="5767556" y="4429634"/>
              <a:ext cx="103068" cy="66963"/>
            </a:xfrm>
            <a:custGeom>
              <a:avLst/>
              <a:gdLst>
                <a:gd name="T0" fmla="*/ 850 w 1196"/>
                <a:gd name="T1" fmla="*/ 777 h 777"/>
                <a:gd name="T2" fmla="*/ 812 w 1196"/>
                <a:gd name="T3" fmla="*/ 762 h 777"/>
                <a:gd name="T4" fmla="*/ 714 w 1196"/>
                <a:gd name="T5" fmla="*/ 677 h 777"/>
                <a:gd name="T6" fmla="*/ 443 w 1196"/>
                <a:gd name="T7" fmla="*/ 537 h 777"/>
                <a:gd name="T8" fmla="*/ 55 w 1196"/>
                <a:gd name="T9" fmla="*/ 537 h 777"/>
                <a:gd name="T10" fmla="*/ 0 w 1196"/>
                <a:gd name="T11" fmla="*/ 481 h 777"/>
                <a:gd name="T12" fmla="*/ 0 w 1196"/>
                <a:gd name="T13" fmla="*/ 55 h 777"/>
                <a:gd name="T14" fmla="*/ 55 w 1196"/>
                <a:gd name="T15" fmla="*/ 0 h 777"/>
                <a:gd name="T16" fmla="*/ 438 w 1196"/>
                <a:gd name="T17" fmla="*/ 0 h 777"/>
                <a:gd name="T18" fmla="*/ 919 w 1196"/>
                <a:gd name="T19" fmla="*/ 163 h 777"/>
                <a:gd name="T20" fmla="*/ 1177 w 1196"/>
                <a:gd name="T21" fmla="*/ 371 h 777"/>
                <a:gd name="T22" fmla="*/ 1195 w 1196"/>
                <a:gd name="T23" fmla="*/ 410 h 777"/>
                <a:gd name="T24" fmla="*/ 1180 w 1196"/>
                <a:gd name="T25" fmla="*/ 450 h 777"/>
                <a:gd name="T26" fmla="*/ 1021 w 1196"/>
                <a:gd name="T27" fmla="*/ 619 h 777"/>
                <a:gd name="T28" fmla="*/ 890 w 1196"/>
                <a:gd name="T29" fmla="*/ 760 h 777"/>
                <a:gd name="T30" fmla="*/ 850 w 1196"/>
                <a:gd name="T31" fmla="*/ 777 h 777"/>
                <a:gd name="T32" fmla="*/ 850 w 1196"/>
                <a:gd name="T33" fmla="*/ 777 h 777"/>
                <a:gd name="T34" fmla="*/ 850 w 1196"/>
                <a:gd name="T35" fmla="*/ 777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6" h="777">
                  <a:moveTo>
                    <a:pt x="850" y="777"/>
                  </a:moveTo>
                  <a:cubicBezTo>
                    <a:pt x="836" y="777"/>
                    <a:pt x="822" y="772"/>
                    <a:pt x="812" y="762"/>
                  </a:cubicBezTo>
                  <a:cubicBezTo>
                    <a:pt x="775" y="728"/>
                    <a:pt x="743" y="700"/>
                    <a:pt x="714" y="677"/>
                  </a:cubicBezTo>
                  <a:cubicBezTo>
                    <a:pt x="588" y="573"/>
                    <a:pt x="491" y="537"/>
                    <a:pt x="443" y="537"/>
                  </a:cubicBezTo>
                  <a:cubicBezTo>
                    <a:pt x="55" y="537"/>
                    <a:pt x="55" y="537"/>
                    <a:pt x="55" y="537"/>
                  </a:cubicBezTo>
                  <a:cubicBezTo>
                    <a:pt x="25" y="537"/>
                    <a:pt x="0" y="512"/>
                    <a:pt x="0" y="481"/>
                  </a:cubicBezTo>
                  <a:cubicBezTo>
                    <a:pt x="0" y="55"/>
                    <a:pt x="0" y="55"/>
                    <a:pt x="0" y="55"/>
                  </a:cubicBezTo>
                  <a:cubicBezTo>
                    <a:pt x="0" y="25"/>
                    <a:pt x="25" y="0"/>
                    <a:pt x="55" y="0"/>
                  </a:cubicBezTo>
                  <a:cubicBezTo>
                    <a:pt x="438" y="0"/>
                    <a:pt x="438" y="0"/>
                    <a:pt x="438" y="0"/>
                  </a:cubicBezTo>
                  <a:cubicBezTo>
                    <a:pt x="597" y="1"/>
                    <a:pt x="754" y="53"/>
                    <a:pt x="919" y="163"/>
                  </a:cubicBezTo>
                  <a:cubicBezTo>
                    <a:pt x="1001" y="217"/>
                    <a:pt x="1084" y="283"/>
                    <a:pt x="1177" y="371"/>
                  </a:cubicBezTo>
                  <a:cubicBezTo>
                    <a:pt x="1188" y="381"/>
                    <a:pt x="1195" y="395"/>
                    <a:pt x="1195" y="410"/>
                  </a:cubicBezTo>
                  <a:cubicBezTo>
                    <a:pt x="1196" y="425"/>
                    <a:pt x="1190" y="439"/>
                    <a:pt x="1180" y="450"/>
                  </a:cubicBezTo>
                  <a:cubicBezTo>
                    <a:pt x="1126" y="506"/>
                    <a:pt x="1073" y="563"/>
                    <a:pt x="1021" y="619"/>
                  </a:cubicBezTo>
                  <a:cubicBezTo>
                    <a:pt x="976" y="668"/>
                    <a:pt x="932" y="714"/>
                    <a:pt x="890" y="760"/>
                  </a:cubicBezTo>
                  <a:cubicBezTo>
                    <a:pt x="879" y="771"/>
                    <a:pt x="864" y="777"/>
                    <a:pt x="850" y="777"/>
                  </a:cubicBezTo>
                  <a:close/>
                  <a:moveTo>
                    <a:pt x="850" y="777"/>
                  </a:moveTo>
                  <a:cubicBezTo>
                    <a:pt x="850" y="777"/>
                    <a:pt x="850" y="777"/>
                    <a:pt x="850" y="777"/>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59" name="Freeform 6"/>
            <p:cNvSpPr>
              <a:spLocks noEditPoints="1"/>
            </p:cNvSpPr>
            <p:nvPr/>
          </p:nvSpPr>
          <p:spPr bwMode="auto">
            <a:xfrm>
              <a:off x="5893613" y="4508787"/>
              <a:ext cx="156299" cy="106462"/>
            </a:xfrm>
            <a:custGeom>
              <a:avLst/>
              <a:gdLst>
                <a:gd name="T0" fmla="*/ 1093 w 1813"/>
                <a:gd name="T1" fmla="*/ 1235 h 1235"/>
                <a:gd name="T2" fmla="*/ 1070 w 1813"/>
                <a:gd name="T3" fmla="*/ 1229 h 1235"/>
                <a:gd name="T4" fmla="*/ 1038 w 1813"/>
                <a:gd name="T5" fmla="*/ 1179 h 1235"/>
                <a:gd name="T6" fmla="*/ 1038 w 1813"/>
                <a:gd name="T7" fmla="*/ 898 h 1235"/>
                <a:gd name="T8" fmla="*/ 763 w 1813"/>
                <a:gd name="T9" fmla="*/ 898 h 1235"/>
                <a:gd name="T10" fmla="*/ 278 w 1813"/>
                <a:gd name="T11" fmla="*/ 736 h 1235"/>
                <a:gd name="T12" fmla="*/ 19 w 1813"/>
                <a:gd name="T13" fmla="*/ 530 h 1235"/>
                <a:gd name="T14" fmla="*/ 1 w 1813"/>
                <a:gd name="T15" fmla="*/ 490 h 1235"/>
                <a:gd name="T16" fmla="*/ 16 w 1813"/>
                <a:gd name="T17" fmla="*/ 450 h 1235"/>
                <a:gd name="T18" fmla="*/ 185 w 1813"/>
                <a:gd name="T19" fmla="*/ 271 h 1235"/>
                <a:gd name="T20" fmla="*/ 306 w 1813"/>
                <a:gd name="T21" fmla="*/ 140 h 1235"/>
                <a:gd name="T22" fmla="*/ 385 w 1813"/>
                <a:gd name="T23" fmla="*/ 138 h 1235"/>
                <a:gd name="T24" fmla="*/ 479 w 1813"/>
                <a:gd name="T25" fmla="*/ 220 h 1235"/>
                <a:gd name="T26" fmla="*/ 759 w 1813"/>
                <a:gd name="T27" fmla="*/ 361 h 1235"/>
                <a:gd name="T28" fmla="*/ 1038 w 1813"/>
                <a:gd name="T29" fmla="*/ 361 h 1235"/>
                <a:gd name="T30" fmla="*/ 1038 w 1813"/>
                <a:gd name="T31" fmla="*/ 60 h 1235"/>
                <a:gd name="T32" fmla="*/ 1070 w 1813"/>
                <a:gd name="T33" fmla="*/ 9 h 1235"/>
                <a:gd name="T34" fmla="*/ 1130 w 1813"/>
                <a:gd name="T35" fmla="*/ 17 h 1235"/>
                <a:gd name="T36" fmla="*/ 1793 w 1813"/>
                <a:gd name="T37" fmla="*/ 578 h 1235"/>
                <a:gd name="T38" fmla="*/ 1813 w 1813"/>
                <a:gd name="T39" fmla="*/ 620 h 1235"/>
                <a:gd name="T40" fmla="*/ 1793 w 1813"/>
                <a:gd name="T41" fmla="*/ 663 h 1235"/>
                <a:gd name="T42" fmla="*/ 1130 w 1813"/>
                <a:gd name="T43" fmla="*/ 1221 h 1235"/>
                <a:gd name="T44" fmla="*/ 1093 w 1813"/>
                <a:gd name="T45" fmla="*/ 1235 h 1235"/>
                <a:gd name="T46" fmla="*/ 1093 w 1813"/>
                <a:gd name="T47" fmla="*/ 1235 h 1235"/>
                <a:gd name="T48" fmla="*/ 1093 w 1813"/>
                <a:gd name="T49" fmla="*/ 1235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13" h="1235">
                  <a:moveTo>
                    <a:pt x="1093" y="1235"/>
                  </a:moveTo>
                  <a:cubicBezTo>
                    <a:pt x="1085" y="1235"/>
                    <a:pt x="1078" y="1233"/>
                    <a:pt x="1070" y="1229"/>
                  </a:cubicBezTo>
                  <a:cubicBezTo>
                    <a:pt x="1051" y="1220"/>
                    <a:pt x="1038" y="1201"/>
                    <a:pt x="1038" y="1179"/>
                  </a:cubicBezTo>
                  <a:cubicBezTo>
                    <a:pt x="1038" y="898"/>
                    <a:pt x="1038" y="898"/>
                    <a:pt x="1038" y="898"/>
                  </a:cubicBezTo>
                  <a:cubicBezTo>
                    <a:pt x="763" y="898"/>
                    <a:pt x="763" y="898"/>
                    <a:pt x="763" y="898"/>
                  </a:cubicBezTo>
                  <a:cubicBezTo>
                    <a:pt x="604" y="897"/>
                    <a:pt x="444" y="845"/>
                    <a:pt x="278" y="736"/>
                  </a:cubicBezTo>
                  <a:cubicBezTo>
                    <a:pt x="195" y="682"/>
                    <a:pt x="113" y="617"/>
                    <a:pt x="19" y="530"/>
                  </a:cubicBezTo>
                  <a:cubicBezTo>
                    <a:pt x="7" y="520"/>
                    <a:pt x="1" y="505"/>
                    <a:pt x="1" y="490"/>
                  </a:cubicBezTo>
                  <a:cubicBezTo>
                    <a:pt x="0" y="475"/>
                    <a:pt x="6" y="461"/>
                    <a:pt x="16" y="450"/>
                  </a:cubicBezTo>
                  <a:cubicBezTo>
                    <a:pt x="74" y="390"/>
                    <a:pt x="130" y="330"/>
                    <a:pt x="185" y="271"/>
                  </a:cubicBezTo>
                  <a:cubicBezTo>
                    <a:pt x="227" y="226"/>
                    <a:pt x="267" y="182"/>
                    <a:pt x="306" y="140"/>
                  </a:cubicBezTo>
                  <a:cubicBezTo>
                    <a:pt x="327" y="119"/>
                    <a:pt x="362" y="117"/>
                    <a:pt x="385" y="138"/>
                  </a:cubicBezTo>
                  <a:cubicBezTo>
                    <a:pt x="420" y="171"/>
                    <a:pt x="451" y="197"/>
                    <a:pt x="479" y="220"/>
                  </a:cubicBezTo>
                  <a:cubicBezTo>
                    <a:pt x="588" y="309"/>
                    <a:pt x="693" y="361"/>
                    <a:pt x="759" y="361"/>
                  </a:cubicBezTo>
                  <a:cubicBezTo>
                    <a:pt x="1038" y="361"/>
                    <a:pt x="1038" y="361"/>
                    <a:pt x="1038" y="361"/>
                  </a:cubicBezTo>
                  <a:cubicBezTo>
                    <a:pt x="1038" y="60"/>
                    <a:pt x="1038" y="60"/>
                    <a:pt x="1038" y="60"/>
                  </a:cubicBezTo>
                  <a:cubicBezTo>
                    <a:pt x="1038" y="38"/>
                    <a:pt x="1051" y="18"/>
                    <a:pt x="1070" y="9"/>
                  </a:cubicBezTo>
                  <a:cubicBezTo>
                    <a:pt x="1090" y="0"/>
                    <a:pt x="1113" y="3"/>
                    <a:pt x="1130" y="17"/>
                  </a:cubicBezTo>
                  <a:cubicBezTo>
                    <a:pt x="1793" y="578"/>
                    <a:pt x="1793" y="578"/>
                    <a:pt x="1793" y="578"/>
                  </a:cubicBezTo>
                  <a:cubicBezTo>
                    <a:pt x="1806" y="588"/>
                    <a:pt x="1813" y="604"/>
                    <a:pt x="1813" y="620"/>
                  </a:cubicBezTo>
                  <a:cubicBezTo>
                    <a:pt x="1813" y="636"/>
                    <a:pt x="1806" y="652"/>
                    <a:pt x="1793" y="663"/>
                  </a:cubicBezTo>
                  <a:cubicBezTo>
                    <a:pt x="1130" y="1221"/>
                    <a:pt x="1130" y="1221"/>
                    <a:pt x="1130" y="1221"/>
                  </a:cubicBezTo>
                  <a:cubicBezTo>
                    <a:pt x="1119" y="1230"/>
                    <a:pt x="1106" y="1235"/>
                    <a:pt x="1093" y="1235"/>
                  </a:cubicBezTo>
                  <a:close/>
                  <a:moveTo>
                    <a:pt x="1093" y="1235"/>
                  </a:moveTo>
                  <a:cubicBezTo>
                    <a:pt x="1093" y="1235"/>
                    <a:pt x="1093" y="1235"/>
                    <a:pt x="1093" y="1235"/>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60" name="Freeform 7"/>
            <p:cNvSpPr>
              <a:spLocks noEditPoints="1"/>
            </p:cNvSpPr>
            <p:nvPr/>
          </p:nvSpPr>
          <p:spPr bwMode="auto">
            <a:xfrm>
              <a:off x="5767556" y="4398930"/>
              <a:ext cx="282356" cy="187312"/>
            </a:xfrm>
            <a:custGeom>
              <a:avLst/>
              <a:gdLst>
                <a:gd name="T0" fmla="*/ 432 w 3276"/>
                <a:gd name="T1" fmla="*/ 2174 h 2174"/>
                <a:gd name="T2" fmla="*/ 55 w 3276"/>
                <a:gd name="T3" fmla="*/ 2174 h 2174"/>
                <a:gd name="T4" fmla="*/ 0 w 3276"/>
                <a:gd name="T5" fmla="*/ 2118 h 2174"/>
                <a:gd name="T6" fmla="*/ 0 w 3276"/>
                <a:gd name="T7" fmla="*/ 1693 h 2174"/>
                <a:gd name="T8" fmla="*/ 55 w 3276"/>
                <a:gd name="T9" fmla="*/ 1637 h 2174"/>
                <a:gd name="T10" fmla="*/ 432 w 3276"/>
                <a:gd name="T11" fmla="*/ 1637 h 2174"/>
                <a:gd name="T12" fmla="*/ 625 w 3276"/>
                <a:gd name="T13" fmla="*/ 1562 h 2174"/>
                <a:gd name="T14" fmla="*/ 917 w 3276"/>
                <a:gd name="T15" fmla="*/ 1311 h 2174"/>
                <a:gd name="T16" fmla="*/ 1136 w 3276"/>
                <a:gd name="T17" fmla="*/ 1081 h 2174"/>
                <a:gd name="T18" fmla="*/ 1607 w 3276"/>
                <a:gd name="T19" fmla="*/ 617 h 2174"/>
                <a:gd name="T20" fmla="*/ 2219 w 3276"/>
                <a:gd name="T21" fmla="*/ 356 h 2174"/>
                <a:gd name="T22" fmla="*/ 2501 w 3276"/>
                <a:gd name="T23" fmla="*/ 356 h 2174"/>
                <a:gd name="T24" fmla="*/ 2501 w 3276"/>
                <a:gd name="T25" fmla="*/ 60 h 2174"/>
                <a:gd name="T26" fmla="*/ 2533 w 3276"/>
                <a:gd name="T27" fmla="*/ 9 h 2174"/>
                <a:gd name="T28" fmla="*/ 2593 w 3276"/>
                <a:gd name="T29" fmla="*/ 17 h 2174"/>
                <a:gd name="T30" fmla="*/ 3256 w 3276"/>
                <a:gd name="T31" fmla="*/ 578 h 2174"/>
                <a:gd name="T32" fmla="*/ 3276 w 3276"/>
                <a:gd name="T33" fmla="*/ 621 h 2174"/>
                <a:gd name="T34" fmla="*/ 3256 w 3276"/>
                <a:gd name="T35" fmla="*/ 663 h 2174"/>
                <a:gd name="T36" fmla="*/ 2593 w 3276"/>
                <a:gd name="T37" fmla="*/ 1222 h 2174"/>
                <a:gd name="T38" fmla="*/ 2533 w 3276"/>
                <a:gd name="T39" fmla="*/ 1230 h 2174"/>
                <a:gd name="T40" fmla="*/ 2501 w 3276"/>
                <a:gd name="T41" fmla="*/ 1179 h 2174"/>
                <a:gd name="T42" fmla="*/ 2501 w 3276"/>
                <a:gd name="T43" fmla="*/ 893 h 2174"/>
                <a:gd name="T44" fmla="*/ 2220 w 3276"/>
                <a:gd name="T45" fmla="*/ 893 h 2174"/>
                <a:gd name="T46" fmla="*/ 2034 w 3276"/>
                <a:gd name="T47" fmla="*/ 967 h 2174"/>
                <a:gd name="T48" fmla="*/ 1744 w 3276"/>
                <a:gd name="T49" fmla="*/ 1218 h 2174"/>
                <a:gd name="T50" fmla="*/ 1533 w 3276"/>
                <a:gd name="T51" fmla="*/ 1441 h 2174"/>
                <a:gd name="T52" fmla="*/ 1052 w 3276"/>
                <a:gd name="T53" fmla="*/ 1914 h 2174"/>
                <a:gd name="T54" fmla="*/ 432 w 3276"/>
                <a:gd name="T55" fmla="*/ 2174 h 2174"/>
                <a:gd name="T56" fmla="*/ 432 w 3276"/>
                <a:gd name="T57" fmla="*/ 2174 h 2174"/>
                <a:gd name="T58" fmla="*/ 432 w 3276"/>
                <a:gd name="T59" fmla="*/ 2174 h 2174"/>
                <a:gd name="T60" fmla="*/ 432 w 3276"/>
                <a:gd name="T61" fmla="*/ 2174 h 2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76" h="2174">
                  <a:moveTo>
                    <a:pt x="432" y="2174"/>
                  </a:moveTo>
                  <a:cubicBezTo>
                    <a:pt x="55" y="2174"/>
                    <a:pt x="55" y="2174"/>
                    <a:pt x="55" y="2174"/>
                  </a:cubicBezTo>
                  <a:cubicBezTo>
                    <a:pt x="25" y="2174"/>
                    <a:pt x="0" y="2149"/>
                    <a:pt x="0" y="2118"/>
                  </a:cubicBezTo>
                  <a:cubicBezTo>
                    <a:pt x="0" y="1693"/>
                    <a:pt x="0" y="1693"/>
                    <a:pt x="0" y="1693"/>
                  </a:cubicBezTo>
                  <a:cubicBezTo>
                    <a:pt x="0" y="1662"/>
                    <a:pt x="25" y="1637"/>
                    <a:pt x="55" y="1637"/>
                  </a:cubicBezTo>
                  <a:cubicBezTo>
                    <a:pt x="432" y="1637"/>
                    <a:pt x="432" y="1637"/>
                    <a:pt x="432" y="1637"/>
                  </a:cubicBezTo>
                  <a:cubicBezTo>
                    <a:pt x="483" y="1637"/>
                    <a:pt x="551" y="1611"/>
                    <a:pt x="625" y="1562"/>
                  </a:cubicBezTo>
                  <a:cubicBezTo>
                    <a:pt x="705" y="1510"/>
                    <a:pt x="804" y="1426"/>
                    <a:pt x="917" y="1311"/>
                  </a:cubicBezTo>
                  <a:cubicBezTo>
                    <a:pt x="989" y="1240"/>
                    <a:pt x="1060" y="1162"/>
                    <a:pt x="1136" y="1081"/>
                  </a:cubicBezTo>
                  <a:cubicBezTo>
                    <a:pt x="1285" y="920"/>
                    <a:pt x="1439" y="753"/>
                    <a:pt x="1607" y="617"/>
                  </a:cubicBezTo>
                  <a:cubicBezTo>
                    <a:pt x="1755" y="497"/>
                    <a:pt x="1960" y="359"/>
                    <a:pt x="2219" y="356"/>
                  </a:cubicBezTo>
                  <a:cubicBezTo>
                    <a:pt x="2501" y="356"/>
                    <a:pt x="2501" y="356"/>
                    <a:pt x="2501" y="356"/>
                  </a:cubicBezTo>
                  <a:cubicBezTo>
                    <a:pt x="2501" y="60"/>
                    <a:pt x="2501" y="60"/>
                    <a:pt x="2501" y="60"/>
                  </a:cubicBezTo>
                  <a:cubicBezTo>
                    <a:pt x="2501" y="38"/>
                    <a:pt x="2514" y="18"/>
                    <a:pt x="2533" y="9"/>
                  </a:cubicBezTo>
                  <a:cubicBezTo>
                    <a:pt x="2553" y="0"/>
                    <a:pt x="2576" y="3"/>
                    <a:pt x="2593" y="17"/>
                  </a:cubicBezTo>
                  <a:cubicBezTo>
                    <a:pt x="3256" y="578"/>
                    <a:pt x="3256" y="578"/>
                    <a:pt x="3256" y="578"/>
                  </a:cubicBezTo>
                  <a:cubicBezTo>
                    <a:pt x="3269" y="588"/>
                    <a:pt x="3276" y="604"/>
                    <a:pt x="3276" y="621"/>
                  </a:cubicBezTo>
                  <a:cubicBezTo>
                    <a:pt x="3276" y="637"/>
                    <a:pt x="3269" y="652"/>
                    <a:pt x="3256" y="663"/>
                  </a:cubicBezTo>
                  <a:cubicBezTo>
                    <a:pt x="2593" y="1222"/>
                    <a:pt x="2593" y="1222"/>
                    <a:pt x="2593" y="1222"/>
                  </a:cubicBezTo>
                  <a:cubicBezTo>
                    <a:pt x="2576" y="1235"/>
                    <a:pt x="2553" y="1239"/>
                    <a:pt x="2533" y="1230"/>
                  </a:cubicBezTo>
                  <a:cubicBezTo>
                    <a:pt x="2514" y="1221"/>
                    <a:pt x="2501" y="1201"/>
                    <a:pt x="2501" y="1179"/>
                  </a:cubicBezTo>
                  <a:cubicBezTo>
                    <a:pt x="2501" y="893"/>
                    <a:pt x="2501" y="893"/>
                    <a:pt x="2501" y="893"/>
                  </a:cubicBezTo>
                  <a:cubicBezTo>
                    <a:pt x="2220" y="893"/>
                    <a:pt x="2220" y="893"/>
                    <a:pt x="2220" y="893"/>
                  </a:cubicBezTo>
                  <a:cubicBezTo>
                    <a:pt x="2191" y="893"/>
                    <a:pt x="2131" y="902"/>
                    <a:pt x="2034" y="967"/>
                  </a:cubicBezTo>
                  <a:cubicBezTo>
                    <a:pt x="1955" y="1018"/>
                    <a:pt x="1857" y="1103"/>
                    <a:pt x="1744" y="1218"/>
                  </a:cubicBezTo>
                  <a:cubicBezTo>
                    <a:pt x="1675" y="1288"/>
                    <a:pt x="1607" y="1362"/>
                    <a:pt x="1533" y="1441"/>
                  </a:cubicBezTo>
                  <a:cubicBezTo>
                    <a:pt x="1381" y="1605"/>
                    <a:pt x="1224" y="1776"/>
                    <a:pt x="1052" y="1914"/>
                  </a:cubicBezTo>
                  <a:cubicBezTo>
                    <a:pt x="901" y="2034"/>
                    <a:pt x="695" y="2171"/>
                    <a:pt x="432" y="2174"/>
                  </a:cubicBezTo>
                  <a:cubicBezTo>
                    <a:pt x="432" y="2174"/>
                    <a:pt x="432" y="2174"/>
                    <a:pt x="432" y="2174"/>
                  </a:cubicBezTo>
                  <a:close/>
                  <a:moveTo>
                    <a:pt x="432" y="2174"/>
                  </a:moveTo>
                  <a:cubicBezTo>
                    <a:pt x="432" y="2174"/>
                    <a:pt x="432" y="2174"/>
                    <a:pt x="432" y="2174"/>
                  </a:cubicBezTo>
                </a:path>
              </a:pathLst>
            </a:custGeom>
            <a:solidFill>
              <a:schemeClr val="tx1"/>
            </a:solidFill>
            <a:ln>
              <a:noFill/>
            </a:ln>
          </p:spPr>
          <p:txBody>
            <a:bodyPr vert="horz" wrap="square" lIns="91440" tIns="45720" rIns="91440" bIns="45720" numCol="1" anchor="t" anchorCtr="0" compatLnSpc="1"/>
            <a:lstStyle/>
            <a:p>
              <a:endParaRPr lang="zh-CN" altLang="en-US"/>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5197367"/>
          </a:xfrm>
        </p:spPr>
        <p:txBody>
          <a:bodyPr/>
          <a:lstStyle/>
          <a:p>
            <a:r>
              <a:rPr lang="en-US" altLang="zh-CN" sz="2800" b="1" dirty="0" smtClean="0"/>
              <a:t>1. Components of the method section</a:t>
            </a:r>
            <a:endParaRPr lang="en-US" altLang="zh-CN" sz="2800" dirty="0"/>
          </a:p>
          <a:p>
            <a:r>
              <a:rPr lang="en-US" altLang="zh-CN" sz="2800" b="1" dirty="0" smtClean="0"/>
              <a:t>Research design</a:t>
            </a:r>
            <a:endParaRPr lang="en-US" altLang="zh-CN" sz="2800" dirty="0"/>
          </a:p>
          <a:p>
            <a:r>
              <a:rPr lang="en-US" altLang="zh-CN" sz="2800" b="1" dirty="0"/>
              <a:t>Materials</a:t>
            </a:r>
            <a:endParaRPr lang="en-US" altLang="zh-CN" sz="2800" dirty="0"/>
          </a:p>
          <a:p>
            <a:r>
              <a:rPr lang="en-US" altLang="zh-CN" sz="2800" b="1" dirty="0"/>
              <a:t>Procedure</a:t>
            </a:r>
            <a:endParaRPr lang="en-US" altLang="zh-CN" sz="2800" dirty="0"/>
          </a:p>
          <a:p>
            <a:r>
              <a:rPr lang="en-US" altLang="zh-CN" sz="2800" b="1" dirty="0" smtClean="0"/>
              <a:t>Data collection</a:t>
            </a:r>
            <a:endParaRPr lang="en-US" altLang="zh-CN" sz="2800" dirty="0"/>
          </a:p>
          <a:p>
            <a:r>
              <a:rPr lang="en-US" altLang="zh-CN" sz="2800" b="1" dirty="0" smtClean="0"/>
              <a:t>Data analysis</a:t>
            </a:r>
            <a:endParaRPr lang="en-US" altLang="zh-CN" sz="2800" dirty="0"/>
          </a:p>
          <a:p>
            <a:endParaRPr lang="zh-CN"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5014487"/>
          </a:xfrm>
        </p:spPr>
        <p:txBody>
          <a:bodyPr/>
          <a:lstStyle/>
          <a:p>
            <a:r>
              <a:rPr lang="en-US" altLang="zh-CN" sz="2800" b="1" dirty="0" smtClean="0"/>
              <a:t>2. Five moves </a:t>
            </a:r>
            <a:r>
              <a:rPr lang="en-US" altLang="zh-CN" sz="2800" b="1" dirty="0"/>
              <a:t>in the </a:t>
            </a:r>
            <a:r>
              <a:rPr lang="en-US" altLang="zh-CN" sz="2800" b="1" dirty="0" smtClean="0"/>
              <a:t>method section</a:t>
            </a:r>
            <a:endParaRPr lang="en-US" altLang="zh-CN" sz="2800" dirty="0"/>
          </a:p>
          <a:p>
            <a:r>
              <a:rPr lang="en-US" altLang="zh-CN" sz="2800" b="1" dirty="0"/>
              <a:t>Move 1: WHEN the study was carried out</a:t>
            </a:r>
            <a:endParaRPr lang="en-US" altLang="zh-CN" sz="2800" dirty="0"/>
          </a:p>
          <a:p>
            <a:r>
              <a:rPr lang="en-US" altLang="zh-CN" sz="2800" b="1" dirty="0"/>
              <a:t>Move 2: WHERE the study was carried out</a:t>
            </a:r>
            <a:endParaRPr lang="en-US" altLang="zh-CN" sz="2800" dirty="0"/>
          </a:p>
          <a:p>
            <a:r>
              <a:rPr lang="en-US" altLang="zh-CN" sz="2800" b="1" dirty="0"/>
              <a:t>Move 3: WHAT materials, techniques, samples, data, approaches, theoretical frameworks were used in the study</a:t>
            </a:r>
            <a:endParaRPr lang="en-US" altLang="zh-CN" sz="2800" dirty="0"/>
          </a:p>
          <a:p>
            <a:r>
              <a:rPr lang="en-US" altLang="zh-CN" sz="2800" b="1" dirty="0"/>
              <a:t>Move 4: HOW the study was carried out</a:t>
            </a:r>
            <a:endParaRPr lang="en-US" altLang="zh-CN" sz="2800" dirty="0"/>
          </a:p>
          <a:p>
            <a:r>
              <a:rPr lang="en-US" altLang="zh-CN" sz="2800" b="1" dirty="0"/>
              <a:t>Move 5: WHAT procedures were used</a:t>
            </a:r>
            <a:endParaRPr lang="zh-CN" altLang="en-US" sz="28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931360"/>
          </a:xfrm>
        </p:spPr>
        <p:txBody>
          <a:bodyPr/>
          <a:lstStyle/>
          <a:p>
            <a:r>
              <a:rPr lang="en-US" altLang="zh-CN" sz="2800" b="1" dirty="0" smtClean="0"/>
              <a:t>3. Linguistic features of the method section</a:t>
            </a:r>
            <a:endParaRPr lang="en-US" altLang="zh-CN" sz="2800" dirty="0"/>
          </a:p>
          <a:p>
            <a:r>
              <a:rPr lang="en-US" altLang="zh-CN" sz="2800" dirty="0" smtClean="0"/>
              <a:t>    using </a:t>
            </a:r>
            <a:r>
              <a:rPr lang="en-US" altLang="zh-CN" sz="2800" dirty="0"/>
              <a:t>the third person </a:t>
            </a:r>
            <a:endParaRPr lang="en-US" altLang="zh-CN" sz="2800" dirty="0"/>
          </a:p>
          <a:p>
            <a:r>
              <a:rPr lang="en-US" altLang="zh-CN" sz="2800" dirty="0" smtClean="0"/>
              <a:t>    passive </a:t>
            </a:r>
            <a:r>
              <a:rPr lang="en-US" altLang="zh-CN" sz="2800" dirty="0"/>
              <a:t>voice</a:t>
            </a:r>
            <a:endParaRPr lang="en-US" altLang="zh-CN" sz="2800" dirty="0"/>
          </a:p>
          <a:p>
            <a:r>
              <a:rPr lang="en-US" altLang="zh-CN" sz="2800" dirty="0" smtClean="0"/>
              <a:t>    past </a:t>
            </a:r>
            <a:r>
              <a:rPr lang="en-US" altLang="zh-CN" sz="2800" dirty="0"/>
              <a:t>tense</a:t>
            </a:r>
            <a:endParaRPr lang="en-US" altLang="zh-CN" sz="2800" dirty="0"/>
          </a:p>
          <a:p>
            <a:r>
              <a:rPr lang="en-US" altLang="zh-CN" sz="2800" dirty="0" smtClean="0"/>
              <a:t>    complete </a:t>
            </a:r>
            <a:r>
              <a:rPr lang="en-US" altLang="zh-CN" sz="2800" dirty="0"/>
              <a:t>sentences </a:t>
            </a:r>
            <a:endParaRPr lang="en-US" altLang="zh-CN" sz="2800" dirty="0"/>
          </a:p>
          <a:p>
            <a:r>
              <a:rPr lang="en-US" altLang="zh-CN" sz="2800" dirty="0" smtClean="0"/>
              <a:t>    objective</a:t>
            </a:r>
            <a:endParaRPr lang="en-US" altLang="zh-CN" sz="2800" dirty="0"/>
          </a:p>
          <a:p>
            <a:r>
              <a:rPr lang="en-US" altLang="zh-CN" sz="2800" dirty="0" smtClean="0"/>
              <a:t>    concise</a:t>
            </a:r>
            <a:endParaRPr lang="en-US" altLang="zh-CN" sz="2800" dirty="0"/>
          </a:p>
          <a:p>
            <a:endParaRPr lang="zh-C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947985"/>
          </a:xfrm>
        </p:spPr>
        <p:txBody>
          <a:bodyPr/>
          <a:lstStyle/>
          <a:p>
            <a:r>
              <a:rPr lang="en-US" altLang="zh-CN" sz="2800" b="1" dirty="0" smtClean="0"/>
              <a:t>4. Lexical signals for the methods section</a:t>
            </a:r>
            <a:endParaRPr lang="en-US" altLang="zh-CN" sz="2800" dirty="0"/>
          </a:p>
          <a:p>
            <a:r>
              <a:rPr lang="en-US" altLang="zh-CN" sz="2800" b="1" dirty="0" smtClean="0"/>
              <a:t>    By/through + gerund</a:t>
            </a:r>
            <a:endParaRPr lang="en-US" altLang="zh-CN" sz="2800" dirty="0"/>
          </a:p>
          <a:p>
            <a:r>
              <a:rPr lang="en-US" altLang="zh-CN" sz="2800" b="1" dirty="0" smtClean="0"/>
              <a:t>    Gerund</a:t>
            </a:r>
            <a:r>
              <a:rPr lang="en-US" altLang="zh-CN" sz="2800" b="1" dirty="0"/>
              <a:t>:</a:t>
            </a:r>
            <a:endParaRPr lang="en-US" altLang="zh-CN" sz="2800" dirty="0"/>
          </a:p>
          <a:p>
            <a:r>
              <a:rPr lang="en-US" altLang="zh-CN" sz="2800" b="1" dirty="0" smtClean="0"/>
              <a:t>        using</a:t>
            </a:r>
            <a:endParaRPr lang="en-US" altLang="zh-CN" sz="2800" dirty="0"/>
          </a:p>
          <a:p>
            <a:r>
              <a:rPr lang="en-US" altLang="zh-CN" sz="2800" b="1" dirty="0" smtClean="0"/>
              <a:t>        employing</a:t>
            </a:r>
            <a:endParaRPr lang="en-US" altLang="zh-CN" sz="2800" dirty="0"/>
          </a:p>
          <a:p>
            <a:r>
              <a:rPr lang="en-US" altLang="zh-CN" sz="2800" b="1" dirty="0" smtClean="0"/>
              <a:t>        dividing</a:t>
            </a:r>
            <a:endParaRPr lang="en-US" altLang="zh-CN" sz="2800" dirty="0"/>
          </a:p>
          <a:p>
            <a:r>
              <a:rPr lang="en-US" altLang="zh-CN" sz="2800" b="1" dirty="0" smtClean="0"/>
              <a:t>        categorizing</a:t>
            </a:r>
            <a:endParaRPr lang="en-US" altLang="zh-CN" sz="2800" dirty="0"/>
          </a:p>
          <a:p>
            <a:r>
              <a:rPr lang="en-US" altLang="zh-CN" sz="2800" b="1" dirty="0" smtClean="0"/>
              <a:t>        separating</a:t>
            </a:r>
            <a:endParaRPr lang="zh-CN" altLang="en-US" sz="2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914734"/>
          </a:xfrm>
        </p:spPr>
        <p:txBody>
          <a:bodyPr/>
          <a:lstStyle/>
          <a:p>
            <a:r>
              <a:rPr lang="en-US" altLang="zh-CN" sz="2800" b="1" dirty="0" smtClean="0"/>
              <a:t>5. Reading skills of the methods section</a:t>
            </a:r>
            <a:endParaRPr lang="en-US" altLang="zh-CN" sz="2800" dirty="0"/>
          </a:p>
          <a:p>
            <a:r>
              <a:rPr lang="en-US" altLang="zh-CN" sz="2800" dirty="0" smtClean="0"/>
              <a:t>    Follow the moves in the methods section</a:t>
            </a:r>
            <a:endParaRPr lang="en-US" altLang="zh-CN" sz="2800" dirty="0"/>
          </a:p>
          <a:p>
            <a:r>
              <a:rPr lang="en-US" altLang="zh-CN" sz="2800" dirty="0" smtClean="0"/>
              <a:t>    Follow the lexical signals</a:t>
            </a:r>
            <a:endParaRPr lang="en-US" altLang="zh-CN" sz="2800" dirty="0"/>
          </a:p>
          <a:p>
            <a:r>
              <a:rPr lang="en-US" altLang="zh-CN" sz="2800" dirty="0" smtClean="0"/>
              <a:t>    </a:t>
            </a:r>
            <a:endParaRPr lang="zh-C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6. Reading practice</a:t>
            </a:r>
            <a:endParaRPr lang="en-US" altLang="zh-CN" dirty="0"/>
          </a:p>
          <a:p>
            <a:endParaRPr lang="zh-CN" altLang="en-US" dirty="0"/>
          </a:p>
        </p:txBody>
      </p:sp>
      <p:sp>
        <p:nvSpPr>
          <p:cNvPr id="3" name="文本占位符 2"/>
          <p:cNvSpPr>
            <a:spLocks noGrp="1"/>
          </p:cNvSpPr>
          <p:nvPr>
            <p:ph type="body" sz="quarter" idx="11"/>
          </p:nvPr>
        </p:nvSpPr>
        <p:spPr>
          <a:xfrm>
            <a:off x="689712" y="1203433"/>
            <a:ext cx="9435190" cy="5313745"/>
          </a:xfrm>
        </p:spPr>
        <p:txBody>
          <a:bodyPr/>
          <a:lstStyle/>
          <a:p>
            <a:r>
              <a:rPr lang="en-US" altLang="zh-CN" sz="2800" b="1" u="sng" dirty="0" smtClean="0"/>
              <a:t>Sample </a:t>
            </a:r>
            <a:r>
              <a:rPr lang="en-US" altLang="zh-CN" sz="2800" b="1" u="sng" dirty="0"/>
              <a:t>analysis (P76</a:t>
            </a:r>
            <a:r>
              <a:rPr lang="en-US" altLang="zh-CN" sz="2800" b="1" u="sng" dirty="0" smtClean="0"/>
              <a:t>)</a:t>
            </a:r>
            <a:endParaRPr lang="en-US" altLang="zh-CN" sz="2800" b="1" u="sng" dirty="0" smtClean="0"/>
          </a:p>
          <a:p>
            <a:endParaRPr lang="en-US" altLang="zh-CN" sz="2800" b="1" u="sng" dirty="0" smtClean="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Classification of Research Methods</a:t>
            </a:r>
            <a:endParaRPr lang="zh-CN" altLang="en-US" dirty="0"/>
          </a:p>
        </p:txBody>
      </p:sp>
      <p:sp>
        <p:nvSpPr>
          <p:cNvPr id="3" name="文本占位符 2"/>
          <p:cNvSpPr>
            <a:spLocks noGrp="1"/>
          </p:cNvSpPr>
          <p:nvPr>
            <p:ph type="body" sz="quarter" idx="11"/>
          </p:nvPr>
        </p:nvSpPr>
        <p:spPr>
          <a:xfrm>
            <a:off x="689712" y="1203433"/>
            <a:ext cx="8656269" cy="4881483"/>
          </a:xfrm>
        </p:spPr>
        <p:txBody>
          <a:bodyPr/>
          <a:lstStyle/>
          <a:p>
            <a:r>
              <a:rPr lang="en-US" altLang="zh-CN" b="1" dirty="0" smtClean="0"/>
              <a:t>1. Macro </a:t>
            </a:r>
            <a:r>
              <a:rPr lang="en-US" altLang="zh-CN" b="1" dirty="0"/>
              <a:t>classification</a:t>
            </a:r>
            <a:endParaRPr lang="en-US" altLang="zh-CN" dirty="0"/>
          </a:p>
          <a:p>
            <a:r>
              <a:rPr lang="en-US" altLang="zh-CN" b="1" dirty="0" smtClean="0"/>
              <a:t>2. Traditional </a:t>
            </a:r>
            <a:r>
              <a:rPr lang="en-US" altLang="zh-CN" b="1" dirty="0"/>
              <a:t>classification</a:t>
            </a:r>
            <a:endParaRPr lang="en-US" altLang="zh-CN" dirty="0"/>
          </a:p>
          <a:p>
            <a:r>
              <a:rPr lang="en-US" altLang="zh-CN" b="1" dirty="0" smtClean="0"/>
              <a:t>3. Based </a:t>
            </a:r>
            <a:r>
              <a:rPr lang="en-US" altLang="zh-CN" b="1" dirty="0"/>
              <a:t>on purposes</a:t>
            </a:r>
            <a:endParaRPr lang="en-US" altLang="zh-CN" dirty="0"/>
          </a:p>
          <a:p>
            <a:r>
              <a:rPr lang="en-US" altLang="zh-CN" b="1" dirty="0" smtClean="0"/>
              <a:t>4. Based </a:t>
            </a:r>
            <a:r>
              <a:rPr lang="en-US" altLang="zh-CN" b="1" dirty="0"/>
              <a:t>on methods</a:t>
            </a:r>
            <a:endParaRPr lang="en-US" altLang="zh-CN" dirty="0"/>
          </a:p>
          <a:p>
            <a:r>
              <a:rPr lang="en-US" altLang="zh-CN" b="1" dirty="0" smtClean="0"/>
              <a:t>5. Based </a:t>
            </a:r>
            <a:r>
              <a:rPr lang="en-US" altLang="zh-CN" b="1" dirty="0"/>
              <a:t>on originality</a:t>
            </a:r>
            <a:endParaRPr lang="en-US" altLang="zh-CN" dirty="0"/>
          </a:p>
          <a:p>
            <a:r>
              <a:rPr lang="en-US" altLang="zh-CN" b="1" dirty="0" smtClean="0"/>
              <a:t>6. Based </a:t>
            </a:r>
            <a:r>
              <a:rPr lang="en-US" altLang="zh-CN" b="1" dirty="0"/>
              <a:t>on analytical methods</a:t>
            </a:r>
            <a:endParaRPr lang="en-US" altLang="zh-CN" dirty="0"/>
          </a:p>
          <a:p>
            <a:r>
              <a:rPr lang="en-US" altLang="zh-CN" b="1" dirty="0" smtClean="0"/>
              <a:t>7. Other </a:t>
            </a:r>
            <a:r>
              <a:rPr lang="en-US" altLang="zh-CN" b="1" dirty="0"/>
              <a:t>terms for research methods</a:t>
            </a:r>
            <a:endParaRPr lang="en-US" altLang="zh-CN" dirty="0"/>
          </a:p>
          <a:p>
            <a:r>
              <a:rPr lang="en-US" altLang="zh-CN" b="1" dirty="0" smtClean="0"/>
              <a:t>8. Terms mostly used in research articles </a:t>
            </a:r>
            <a:r>
              <a:rPr lang="en-US" altLang="zh-CN" b="1" dirty="0" err="1" smtClean="0"/>
              <a:t>for“methods</a:t>
            </a:r>
            <a:r>
              <a:rPr lang="en-US" altLang="zh-CN" b="1" dirty="0"/>
              <a:t>”</a:t>
            </a:r>
            <a:endParaRPr lang="en-US" altLang="zh-CN" dirty="0"/>
          </a:p>
          <a:p>
            <a:endParaRPr lang="zh-CN" alt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1.Macro classification</a:t>
            </a:r>
            <a:r>
              <a:rPr lang="en-US" altLang="zh-CN" dirty="0"/>
              <a:t>:</a:t>
            </a:r>
            <a:endParaRPr lang="zh-CN" altLang="en-US" dirty="0"/>
          </a:p>
        </p:txBody>
      </p:sp>
      <p:sp>
        <p:nvSpPr>
          <p:cNvPr id="3" name="文本占位符 2"/>
          <p:cNvSpPr>
            <a:spLocks noGrp="1"/>
          </p:cNvSpPr>
          <p:nvPr>
            <p:ph type="body" sz="quarter" idx="11"/>
          </p:nvPr>
        </p:nvSpPr>
        <p:spPr>
          <a:xfrm>
            <a:off x="689712" y="1203433"/>
            <a:ext cx="8656269" cy="5213992"/>
          </a:xfrm>
        </p:spPr>
        <p:txBody>
          <a:bodyPr/>
          <a:lstStyle/>
          <a:p>
            <a:r>
              <a:rPr lang="en-US" altLang="zh-CN" sz="2000" dirty="0" smtClean="0"/>
              <a:t>Based on research features and understanding depth</a:t>
            </a:r>
            <a:r>
              <a:rPr lang="en-US" altLang="zh-CN" sz="2000" dirty="0"/>
              <a:t>:</a:t>
            </a:r>
            <a:endParaRPr lang="en-US" altLang="zh-CN" sz="2000" dirty="0"/>
          </a:p>
          <a:p>
            <a:r>
              <a:rPr lang="en-US" altLang="zh-CN" sz="2000" dirty="0" smtClean="0"/>
              <a:t>Empirical study vs theoretical study</a:t>
            </a:r>
            <a:endParaRPr lang="en-US" altLang="zh-CN" sz="2000" dirty="0"/>
          </a:p>
          <a:p>
            <a:r>
              <a:rPr lang="en-US" altLang="zh-CN" sz="2000" dirty="0" smtClean="0"/>
              <a:t>•</a:t>
            </a:r>
            <a:r>
              <a:rPr lang="zh-CN" altLang="en-US" sz="2000" dirty="0"/>
              <a:t>实证研究</a:t>
            </a:r>
            <a:r>
              <a:rPr lang="en-US" altLang="zh-CN" sz="2000" dirty="0"/>
              <a:t>vs</a:t>
            </a:r>
            <a:r>
              <a:rPr lang="zh-CN" altLang="en-US" sz="2000" dirty="0"/>
              <a:t>理论研究</a:t>
            </a:r>
            <a:endParaRPr lang="en-US" altLang="zh-CN" sz="2000" dirty="0"/>
          </a:p>
          <a:p>
            <a:r>
              <a:rPr lang="en-US" altLang="zh-CN" sz="2000" dirty="0" smtClean="0"/>
              <a:t>Based on scale and nature</a:t>
            </a:r>
            <a:r>
              <a:rPr lang="en-US" altLang="zh-CN" sz="2000" dirty="0"/>
              <a:t>:</a:t>
            </a:r>
            <a:endParaRPr lang="en-US" altLang="zh-CN" sz="2000" dirty="0"/>
          </a:p>
          <a:p>
            <a:r>
              <a:rPr lang="en-US" altLang="zh-CN" sz="2000" dirty="0" smtClean="0"/>
              <a:t>Strategic study vs tactical study</a:t>
            </a:r>
            <a:endParaRPr lang="en-US" altLang="zh-CN" sz="2000" dirty="0"/>
          </a:p>
          <a:p>
            <a:r>
              <a:rPr lang="en-US" altLang="zh-CN" sz="2000" dirty="0" smtClean="0"/>
              <a:t>•</a:t>
            </a:r>
            <a:r>
              <a:rPr lang="zh-CN" altLang="en-US" sz="2000" dirty="0"/>
              <a:t>战略研究</a:t>
            </a:r>
            <a:r>
              <a:rPr lang="en-US" altLang="zh-CN" sz="2000" dirty="0"/>
              <a:t>vs</a:t>
            </a:r>
            <a:r>
              <a:rPr lang="zh-CN" altLang="en-US" sz="2000" dirty="0"/>
              <a:t>战术研究</a:t>
            </a:r>
            <a:endParaRPr lang="en-US" altLang="zh-CN" sz="2000" dirty="0"/>
          </a:p>
          <a:p>
            <a:r>
              <a:rPr lang="en-US" altLang="zh-CN" sz="2000" dirty="0" smtClean="0"/>
              <a:t>Based on regulations of the methods</a:t>
            </a:r>
            <a:r>
              <a:rPr lang="en-US" altLang="zh-CN" sz="2000" dirty="0"/>
              <a:t>:</a:t>
            </a:r>
            <a:endParaRPr lang="en-US" altLang="zh-CN" sz="2000" dirty="0"/>
          </a:p>
          <a:p>
            <a:r>
              <a:rPr lang="en-US" altLang="zh-CN" sz="2000" dirty="0" smtClean="0"/>
              <a:t>Regular study vs non-regular study</a:t>
            </a:r>
            <a:endParaRPr lang="en-US" altLang="zh-CN" sz="2000" dirty="0"/>
          </a:p>
          <a:p>
            <a:r>
              <a:rPr lang="en-US" altLang="zh-CN" sz="2000" dirty="0" smtClean="0"/>
              <a:t>•</a:t>
            </a:r>
            <a:r>
              <a:rPr lang="zh-CN" altLang="en-US" sz="2000" dirty="0" smtClean="0"/>
              <a:t>常规研究</a:t>
            </a:r>
            <a:r>
              <a:rPr lang="en-US" altLang="zh-CN" sz="2000" dirty="0" smtClean="0"/>
              <a:t>vs</a:t>
            </a:r>
            <a:r>
              <a:rPr lang="zh-CN" altLang="en-US" sz="2000" dirty="0" smtClean="0"/>
              <a:t>非常规研究</a:t>
            </a:r>
            <a:endParaRPr lang="en-US" altLang="zh-CN" sz="2000" dirty="0"/>
          </a:p>
          <a:p>
            <a:r>
              <a:rPr lang="en-US" altLang="zh-CN" sz="2000" dirty="0" smtClean="0"/>
              <a:t>Based on popularity</a:t>
            </a:r>
            <a:r>
              <a:rPr lang="en-US" altLang="zh-CN" sz="2000" dirty="0"/>
              <a:t>:</a:t>
            </a:r>
            <a:endParaRPr lang="en-US" altLang="zh-CN" sz="2000" dirty="0"/>
          </a:p>
          <a:p>
            <a:r>
              <a:rPr lang="en-US" altLang="zh-CN" sz="2000" dirty="0" smtClean="0"/>
              <a:t>General study vs special study</a:t>
            </a:r>
            <a:endParaRPr lang="en-US" altLang="zh-CN" sz="2000" dirty="0" smtClean="0"/>
          </a:p>
          <a:p>
            <a:r>
              <a:rPr lang="zh-CN" altLang="en-US" sz="2000" dirty="0"/>
              <a:t>一般研究和特殊研究</a:t>
            </a:r>
            <a:endParaRPr lang="zh-CN" altLang="en-US" sz="20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2.Traditionalclassification</a:t>
            </a:r>
            <a:endParaRPr lang="zh-CN" altLang="en-US" dirty="0"/>
          </a:p>
        </p:txBody>
      </p:sp>
      <p:sp>
        <p:nvSpPr>
          <p:cNvPr id="3" name="文本占位符 2"/>
          <p:cNvSpPr>
            <a:spLocks noGrp="1"/>
          </p:cNvSpPr>
          <p:nvPr>
            <p:ph type="body" sz="quarter" idx="11"/>
          </p:nvPr>
        </p:nvSpPr>
        <p:spPr>
          <a:xfrm>
            <a:off x="689712" y="1203433"/>
            <a:ext cx="8656269" cy="4981236"/>
          </a:xfrm>
        </p:spPr>
        <p:txBody>
          <a:bodyPr/>
          <a:lstStyle/>
          <a:p>
            <a:r>
              <a:rPr lang="en-US" altLang="zh-CN" dirty="0" smtClean="0"/>
              <a:t>1)Logical methods</a:t>
            </a:r>
            <a:r>
              <a:rPr lang="en-US" altLang="zh-CN" dirty="0"/>
              <a:t>:</a:t>
            </a:r>
            <a:endParaRPr lang="en-US" altLang="zh-CN" dirty="0"/>
          </a:p>
          <a:p>
            <a:r>
              <a:rPr lang="en-US" altLang="zh-CN" dirty="0" smtClean="0"/>
              <a:t>Inductive </a:t>
            </a:r>
            <a:r>
              <a:rPr lang="zh-CN" altLang="en-US" dirty="0" smtClean="0"/>
              <a:t>归纳法</a:t>
            </a:r>
            <a:endParaRPr lang="en-US" altLang="zh-CN" dirty="0"/>
          </a:p>
          <a:p>
            <a:r>
              <a:rPr lang="en-US" altLang="zh-CN" dirty="0" smtClean="0"/>
              <a:t>Deductive </a:t>
            </a:r>
            <a:r>
              <a:rPr lang="zh-CN" altLang="en-US" dirty="0" smtClean="0"/>
              <a:t>演绎法</a:t>
            </a:r>
            <a:endParaRPr lang="en-US" altLang="zh-CN" dirty="0"/>
          </a:p>
          <a:p>
            <a:r>
              <a:rPr lang="en-US" altLang="zh-CN" dirty="0" smtClean="0"/>
              <a:t>Analogical </a:t>
            </a:r>
            <a:r>
              <a:rPr lang="zh-CN" altLang="en-US" dirty="0" smtClean="0"/>
              <a:t>类推法</a:t>
            </a:r>
            <a:endParaRPr lang="en-US" altLang="zh-CN" dirty="0"/>
          </a:p>
          <a:p>
            <a:r>
              <a:rPr lang="en-US" altLang="zh-CN" dirty="0" smtClean="0"/>
              <a:t>Analytical</a:t>
            </a:r>
            <a:endParaRPr lang="en-US" altLang="zh-CN" dirty="0" smtClean="0"/>
          </a:p>
          <a:p>
            <a:r>
              <a:rPr lang="en-US" altLang="zh-CN" dirty="0" smtClean="0"/>
              <a:t>2)Empirical methods</a:t>
            </a:r>
            <a:endParaRPr lang="en-US" altLang="zh-CN" dirty="0"/>
          </a:p>
          <a:p>
            <a:r>
              <a:rPr lang="en-US" altLang="zh-CN" dirty="0"/>
              <a:t>Observational</a:t>
            </a:r>
            <a:endParaRPr lang="en-US" altLang="zh-CN" dirty="0"/>
          </a:p>
          <a:p>
            <a:r>
              <a:rPr lang="en-US" altLang="zh-CN" dirty="0"/>
              <a:t>Experimental</a:t>
            </a:r>
            <a:endParaRPr lang="en-US" altLang="zh-CN" dirty="0"/>
          </a:p>
          <a:p>
            <a:r>
              <a:rPr lang="en-US" altLang="zh-CN" dirty="0"/>
              <a:t>Measuring</a:t>
            </a:r>
            <a:endParaRPr lang="en-US" altLang="zh-CN" dirty="0"/>
          </a:p>
          <a:p>
            <a:r>
              <a:rPr lang="en-US" altLang="zh-CN" dirty="0"/>
              <a:t>statistical</a:t>
            </a:r>
            <a:endParaRPr lang="zh-CN"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831607"/>
          </a:xfrm>
        </p:spPr>
        <p:txBody>
          <a:bodyPr/>
          <a:lstStyle/>
          <a:p>
            <a:r>
              <a:rPr lang="en-US" altLang="zh-CN" b="1" dirty="0" smtClean="0"/>
              <a:t>3)Mathematical methods</a:t>
            </a:r>
            <a:r>
              <a:rPr lang="en-US" altLang="zh-CN" b="1" dirty="0"/>
              <a:t>:</a:t>
            </a:r>
            <a:endParaRPr lang="en-US" altLang="zh-CN" dirty="0"/>
          </a:p>
          <a:p>
            <a:r>
              <a:rPr lang="en-US" altLang="zh-CN" b="1" dirty="0"/>
              <a:t>Mathematical</a:t>
            </a:r>
            <a:endParaRPr lang="en-US" altLang="zh-CN" dirty="0"/>
          </a:p>
          <a:p>
            <a:r>
              <a:rPr lang="en-US" altLang="zh-CN" b="1" dirty="0" smtClean="0"/>
              <a:t>Simulative </a:t>
            </a:r>
            <a:r>
              <a:rPr lang="zh-CN" altLang="en-US" b="1" dirty="0" smtClean="0"/>
              <a:t>模拟</a:t>
            </a:r>
            <a:endParaRPr lang="en-US" altLang="zh-CN" dirty="0"/>
          </a:p>
          <a:p>
            <a:r>
              <a:rPr lang="en-US" altLang="zh-CN" b="1" dirty="0"/>
              <a:t>Idealized</a:t>
            </a:r>
            <a:endParaRPr lang="en-US" altLang="zh-CN" dirty="0"/>
          </a:p>
          <a:p>
            <a:r>
              <a:rPr lang="en-US" altLang="zh-CN" b="1" dirty="0"/>
              <a:t>Hypothetical</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a:xfrm>
            <a:off x="689712" y="657333"/>
            <a:ext cx="9606432" cy="558754"/>
          </a:xfrm>
        </p:spPr>
        <p:txBody>
          <a:bodyPr/>
          <a:lstStyle/>
          <a:p>
            <a:pPr>
              <a:lnSpc>
                <a:spcPct val="100000"/>
              </a:lnSpc>
            </a:pPr>
            <a:r>
              <a:rPr lang="en-US" altLang="zh-CN" sz="4000" dirty="0">
                <a:solidFill>
                  <a:srgbClr val="00B050"/>
                </a:solidFill>
                <a:latin typeface="Times New Roman" panose="02020603050405020304" pitchFamily="18" charset="0"/>
                <a:cs typeface="Times New Roman" panose="02020603050405020304" pitchFamily="18" charset="0"/>
              </a:rPr>
              <a:t>Introduction section</a:t>
            </a:r>
            <a:endParaRPr lang="zh-CN" altLang="en-US" sz="4000" dirty="0">
              <a:solidFill>
                <a:srgbClr val="00B050"/>
              </a:solidFill>
              <a:latin typeface="Times New Roman" panose="02020603050405020304" pitchFamily="18" charset="0"/>
              <a:cs typeface="Times New Roman" panose="02020603050405020304" pitchFamily="18" charset="0"/>
            </a:endParaRPr>
          </a:p>
          <a:p>
            <a:pPr>
              <a:lnSpc>
                <a:spcPct val="100000"/>
              </a:lnSpc>
            </a:pPr>
            <a:endParaRPr lang="en-US" altLang="zh-CN" dirty="0">
              <a:solidFill>
                <a:schemeClr val="accent1"/>
              </a:solidFill>
            </a:endParaRPr>
          </a:p>
        </p:txBody>
      </p:sp>
      <p:sp>
        <p:nvSpPr>
          <p:cNvPr id="4" name="文本占位符 3"/>
          <p:cNvSpPr>
            <a:spLocks noGrp="1"/>
          </p:cNvSpPr>
          <p:nvPr>
            <p:ph type="body" sz="quarter" idx="11"/>
          </p:nvPr>
        </p:nvSpPr>
        <p:spPr>
          <a:xfrm>
            <a:off x="689712" y="1629295"/>
            <a:ext cx="10582026" cy="4355869"/>
          </a:xfrm>
        </p:spPr>
        <p:txBody>
          <a:bodyPr/>
          <a:lstStyle/>
          <a:p>
            <a:r>
              <a:rPr lang="en-US" altLang="zh-CN" sz="2800" b="1" dirty="0" smtClean="0"/>
              <a:t>1. Introduction </a:t>
            </a:r>
            <a:endParaRPr lang="en-US" altLang="zh-CN" sz="2800" dirty="0"/>
          </a:p>
          <a:p>
            <a:r>
              <a:rPr lang="en-US" altLang="zh-CN" sz="2800" b="1" dirty="0" smtClean="0"/>
              <a:t>2. Four moves in the introduction section</a:t>
            </a:r>
            <a:endParaRPr lang="en-US" altLang="zh-CN" sz="2800" dirty="0"/>
          </a:p>
          <a:p>
            <a:r>
              <a:rPr lang="en-US" altLang="zh-CN" sz="2800" b="1" dirty="0" smtClean="0"/>
              <a:t>3. Linguistic features and Lexical signals of each move</a:t>
            </a:r>
            <a:endParaRPr lang="en-US" altLang="zh-CN" sz="2800" dirty="0"/>
          </a:p>
          <a:p>
            <a:r>
              <a:rPr lang="en-US" altLang="zh-CN" sz="2800" b="1" dirty="0" smtClean="0"/>
              <a:t>4. Reading skills of the introduction section</a:t>
            </a:r>
            <a:endParaRPr lang="en-US" altLang="zh-CN" sz="2800" dirty="0"/>
          </a:p>
          <a:p>
            <a:r>
              <a:rPr lang="en-US" altLang="zh-CN" sz="2800" b="1" dirty="0" smtClean="0"/>
              <a:t>5. Reading practice</a:t>
            </a:r>
            <a:endParaRPr lang="zh-CN" altLang="en-US" sz="2800" dirty="0">
              <a:solidFill>
                <a:schemeClr val="accent1">
                  <a:lumMod val="7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Vertic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arn(inVertic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arn(inVertical)">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barn(inVertical)">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barn(inVertical)">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3.Based on purposes</a:t>
            </a:r>
            <a:endParaRPr lang="zh-CN" altLang="en-US" dirty="0"/>
          </a:p>
        </p:txBody>
      </p:sp>
      <p:sp>
        <p:nvSpPr>
          <p:cNvPr id="3" name="文本占位符 2"/>
          <p:cNvSpPr>
            <a:spLocks noGrp="1"/>
          </p:cNvSpPr>
          <p:nvPr>
            <p:ph type="body" sz="quarter" idx="11"/>
          </p:nvPr>
        </p:nvSpPr>
        <p:spPr>
          <a:xfrm>
            <a:off x="689712" y="1203433"/>
            <a:ext cx="8656269" cy="3867331"/>
          </a:xfrm>
        </p:spPr>
        <p:txBody>
          <a:bodyPr/>
          <a:lstStyle/>
          <a:p>
            <a:r>
              <a:rPr lang="en-US" altLang="zh-CN" dirty="0" smtClean="0"/>
              <a:t>Basic research</a:t>
            </a:r>
            <a:endParaRPr lang="en-US" altLang="zh-CN" dirty="0"/>
          </a:p>
          <a:p>
            <a:r>
              <a:rPr lang="en-US" altLang="zh-CN" dirty="0" smtClean="0"/>
              <a:t>•</a:t>
            </a:r>
            <a:r>
              <a:rPr lang="zh-CN" altLang="en-US" dirty="0"/>
              <a:t>基础研</a:t>
            </a:r>
            <a:r>
              <a:rPr lang="zh-CN" altLang="en-US" dirty="0" smtClean="0"/>
              <a:t>究 </a:t>
            </a:r>
            <a:endParaRPr lang="en-US" altLang="zh-CN" dirty="0"/>
          </a:p>
          <a:p>
            <a:r>
              <a:rPr lang="en-US" altLang="zh-CN" dirty="0" smtClean="0"/>
              <a:t>Applied research</a:t>
            </a:r>
            <a:endParaRPr lang="en-US" altLang="zh-CN" dirty="0"/>
          </a:p>
          <a:p>
            <a:r>
              <a:rPr lang="en-US" altLang="zh-CN" dirty="0" smtClean="0"/>
              <a:t>•</a:t>
            </a:r>
            <a:r>
              <a:rPr lang="zh-CN" altLang="en-US" dirty="0"/>
              <a:t>应用研究</a:t>
            </a:r>
            <a:endParaRPr lang="en-US" altLang="zh-CN" dirty="0"/>
          </a:p>
          <a:p>
            <a:r>
              <a:rPr lang="en-US" altLang="zh-CN" dirty="0" smtClean="0"/>
              <a:t>Developmental research</a:t>
            </a:r>
            <a:endParaRPr lang="en-US" altLang="zh-CN" dirty="0" smtClean="0"/>
          </a:p>
          <a:p>
            <a:r>
              <a:rPr lang="en-US" altLang="zh-CN" dirty="0"/>
              <a:t>•</a:t>
            </a:r>
            <a:r>
              <a:rPr lang="zh-CN" altLang="en-US" dirty="0" smtClean="0"/>
              <a:t>开</a:t>
            </a:r>
            <a:r>
              <a:rPr lang="zh-CN" altLang="en-US" dirty="0"/>
              <a:t>发研究</a:t>
            </a:r>
            <a:endParaRPr lang="zh-CN"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4.Based on methods</a:t>
            </a:r>
            <a:endParaRPr lang="zh-CN" altLang="en-US" dirty="0"/>
          </a:p>
        </p:txBody>
      </p:sp>
      <p:sp>
        <p:nvSpPr>
          <p:cNvPr id="3" name="文本占位符 2"/>
          <p:cNvSpPr>
            <a:spLocks noGrp="1"/>
          </p:cNvSpPr>
          <p:nvPr>
            <p:ph type="body" sz="quarter" idx="11"/>
          </p:nvPr>
        </p:nvSpPr>
        <p:spPr/>
        <p:txBody>
          <a:bodyPr/>
          <a:lstStyle/>
          <a:p>
            <a:r>
              <a:rPr lang="en-US" altLang="zh-CN" dirty="0"/>
              <a:t>Experimental</a:t>
            </a:r>
            <a:endParaRPr lang="en-US" altLang="zh-CN" dirty="0"/>
          </a:p>
          <a:p>
            <a:r>
              <a:rPr lang="en-US" altLang="zh-CN" dirty="0" smtClean="0"/>
              <a:t>•</a:t>
            </a:r>
            <a:r>
              <a:rPr lang="zh-CN" altLang="en-US" dirty="0"/>
              <a:t>实验研</a:t>
            </a:r>
            <a:r>
              <a:rPr lang="zh-CN" altLang="en-US" dirty="0" smtClean="0"/>
              <a:t>究</a:t>
            </a:r>
            <a:endParaRPr lang="en-US" altLang="zh-CN" dirty="0"/>
          </a:p>
          <a:p>
            <a:r>
              <a:rPr lang="en-US" altLang="zh-CN" dirty="0"/>
              <a:t>Non-experimental</a:t>
            </a:r>
            <a:endParaRPr lang="en-US" altLang="zh-CN" dirty="0"/>
          </a:p>
          <a:p>
            <a:r>
              <a:rPr lang="en-US" altLang="zh-CN" dirty="0" smtClean="0"/>
              <a:t>•</a:t>
            </a:r>
            <a:r>
              <a:rPr lang="zh-CN" altLang="en-US" dirty="0"/>
              <a:t>非实验研</a:t>
            </a:r>
            <a:r>
              <a:rPr lang="zh-CN" altLang="en-US" dirty="0" smtClean="0"/>
              <a:t>究</a:t>
            </a:r>
            <a:endParaRPr lang="en-US" altLang="zh-CN" dirty="0"/>
          </a:p>
          <a:p>
            <a:r>
              <a:rPr lang="en-US" altLang="zh-CN" dirty="0"/>
              <a:t>Quasi-experimental </a:t>
            </a:r>
            <a:r>
              <a:rPr lang="en-US" altLang="zh-CN" dirty="0" smtClean="0"/>
              <a:t>research</a:t>
            </a:r>
            <a:endParaRPr lang="en-US" altLang="zh-CN" dirty="0" smtClean="0"/>
          </a:p>
          <a:p>
            <a:r>
              <a:rPr lang="zh-CN" altLang="en-US" dirty="0" smtClean="0"/>
              <a:t>准实验研究</a:t>
            </a:r>
            <a:endParaRPr lang="zh-CN" alt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5.Based on originality</a:t>
            </a:r>
            <a:endParaRPr lang="zh-CN" altLang="en-US" dirty="0"/>
          </a:p>
        </p:txBody>
      </p:sp>
      <p:sp>
        <p:nvSpPr>
          <p:cNvPr id="3" name="文本占位符 2"/>
          <p:cNvSpPr>
            <a:spLocks noGrp="1"/>
          </p:cNvSpPr>
          <p:nvPr>
            <p:ph type="body" sz="quarter" idx="11"/>
          </p:nvPr>
        </p:nvSpPr>
        <p:spPr/>
        <p:txBody>
          <a:bodyPr/>
          <a:lstStyle/>
          <a:p>
            <a:r>
              <a:rPr lang="en-US" altLang="zh-CN" dirty="0"/>
              <a:t>Primary research</a:t>
            </a:r>
            <a:endParaRPr lang="en-US" altLang="zh-CN" dirty="0"/>
          </a:p>
          <a:p>
            <a:r>
              <a:rPr lang="en-US" altLang="zh-CN" dirty="0" smtClean="0"/>
              <a:t>•</a:t>
            </a:r>
            <a:r>
              <a:rPr lang="zh-CN" altLang="en-US" dirty="0"/>
              <a:t>初步研究</a:t>
            </a:r>
            <a:endParaRPr lang="en-US" altLang="zh-CN" dirty="0"/>
          </a:p>
          <a:p>
            <a:r>
              <a:rPr lang="en-US" altLang="zh-CN" dirty="0"/>
              <a:t>Secondary </a:t>
            </a:r>
            <a:r>
              <a:rPr lang="en-US" altLang="zh-CN" dirty="0" smtClean="0"/>
              <a:t>research</a:t>
            </a:r>
            <a:endParaRPr lang="en-US" altLang="zh-CN" dirty="0" smtClean="0"/>
          </a:p>
          <a:p>
            <a:r>
              <a:rPr lang="en-US" altLang="zh-CN" dirty="0"/>
              <a:t>•</a:t>
            </a:r>
            <a:r>
              <a:rPr lang="zh-CN" altLang="en-US" dirty="0" smtClean="0"/>
              <a:t>二</a:t>
            </a:r>
            <a:r>
              <a:rPr lang="zh-CN" altLang="en-US" dirty="0"/>
              <a:t>次研究</a:t>
            </a:r>
            <a:endParaRPr lang="zh-CN"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6.Based on analytical methods</a:t>
            </a:r>
            <a:endParaRPr lang="zh-CN" altLang="en-US" dirty="0"/>
          </a:p>
        </p:txBody>
      </p:sp>
      <p:sp>
        <p:nvSpPr>
          <p:cNvPr id="3" name="文本占位符 2"/>
          <p:cNvSpPr>
            <a:spLocks noGrp="1"/>
          </p:cNvSpPr>
          <p:nvPr>
            <p:ph type="body" sz="quarter" idx="11"/>
          </p:nvPr>
        </p:nvSpPr>
        <p:spPr/>
        <p:txBody>
          <a:bodyPr/>
          <a:lstStyle/>
          <a:p>
            <a:r>
              <a:rPr lang="en-US" altLang="zh-CN" dirty="0"/>
              <a:t>Qualitative</a:t>
            </a:r>
            <a:endParaRPr lang="en-US" altLang="zh-CN" dirty="0"/>
          </a:p>
          <a:p>
            <a:r>
              <a:rPr lang="en-US" altLang="zh-CN" dirty="0" smtClean="0"/>
              <a:t>•</a:t>
            </a:r>
            <a:r>
              <a:rPr lang="zh-CN" altLang="en-US" dirty="0" smtClean="0"/>
              <a:t>定性研究</a:t>
            </a:r>
            <a:endParaRPr lang="en-US" altLang="zh-CN" dirty="0"/>
          </a:p>
          <a:p>
            <a:r>
              <a:rPr lang="en-US" altLang="zh-CN" dirty="0" smtClean="0"/>
              <a:t>Quantitative</a:t>
            </a:r>
            <a:endParaRPr lang="en-US" altLang="zh-CN" dirty="0" smtClean="0"/>
          </a:p>
          <a:p>
            <a:r>
              <a:rPr lang="en-US" altLang="zh-CN" dirty="0"/>
              <a:t>•</a:t>
            </a:r>
            <a:r>
              <a:rPr lang="zh-CN" altLang="en-US" dirty="0" smtClean="0"/>
              <a:t>定量研究</a:t>
            </a:r>
            <a:endParaRPr lang="zh-CN" alt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7.Other terms for research methods</a:t>
            </a:r>
            <a:endParaRPr lang="zh-CN" altLang="en-US" dirty="0"/>
          </a:p>
        </p:txBody>
      </p:sp>
      <p:sp>
        <p:nvSpPr>
          <p:cNvPr id="3" name="文本占位符 2"/>
          <p:cNvSpPr>
            <a:spLocks noGrp="1"/>
          </p:cNvSpPr>
          <p:nvPr>
            <p:ph type="body" sz="quarter" idx="11"/>
          </p:nvPr>
        </p:nvSpPr>
        <p:spPr>
          <a:xfrm>
            <a:off x="689712" y="1203433"/>
            <a:ext cx="8656269" cy="5962138"/>
          </a:xfrm>
        </p:spPr>
        <p:txBody>
          <a:bodyPr/>
          <a:lstStyle/>
          <a:p>
            <a:r>
              <a:rPr lang="en-US" altLang="zh-CN" dirty="0"/>
              <a:t>• </a:t>
            </a:r>
            <a:r>
              <a:rPr lang="en-US" altLang="zh-CN" dirty="0" smtClean="0"/>
              <a:t>Case study</a:t>
            </a:r>
            <a:r>
              <a:rPr lang="zh-CN" altLang="en-US" dirty="0"/>
              <a:t>个案研究</a:t>
            </a:r>
            <a:endParaRPr lang="en-US" altLang="zh-CN" dirty="0"/>
          </a:p>
          <a:p>
            <a:r>
              <a:rPr lang="en-US" altLang="zh-CN" dirty="0" smtClean="0"/>
              <a:t>•Literature study</a:t>
            </a:r>
            <a:r>
              <a:rPr lang="zh-CN" altLang="en-US" dirty="0"/>
              <a:t>文献研究</a:t>
            </a:r>
            <a:endParaRPr lang="en-US" altLang="zh-CN" dirty="0"/>
          </a:p>
          <a:p>
            <a:r>
              <a:rPr lang="en-US" altLang="zh-CN" dirty="0" smtClean="0"/>
              <a:t>•Functional analysis</a:t>
            </a:r>
            <a:r>
              <a:rPr lang="zh-CN" altLang="en-US" dirty="0"/>
              <a:t>功能分析；</a:t>
            </a:r>
            <a:r>
              <a:rPr lang="en-US" altLang="zh-CN" dirty="0"/>
              <a:t>[</a:t>
            </a:r>
            <a:r>
              <a:rPr lang="zh-CN" altLang="en-US" dirty="0"/>
              <a:t>数</a:t>
            </a:r>
            <a:r>
              <a:rPr lang="en-US" altLang="zh-CN" dirty="0"/>
              <a:t>] </a:t>
            </a:r>
            <a:r>
              <a:rPr lang="zh-CN" altLang="en-US" dirty="0"/>
              <a:t>泛函分析</a:t>
            </a:r>
            <a:endParaRPr lang="en-US" altLang="zh-CN" dirty="0"/>
          </a:p>
          <a:p>
            <a:r>
              <a:rPr lang="en-US" altLang="zh-CN" dirty="0" smtClean="0"/>
              <a:t>•Exploratory study</a:t>
            </a:r>
            <a:r>
              <a:rPr lang="zh-CN" altLang="en-US" dirty="0"/>
              <a:t>探索性研究</a:t>
            </a:r>
            <a:endParaRPr lang="en-US" altLang="zh-CN" dirty="0"/>
          </a:p>
          <a:p>
            <a:r>
              <a:rPr lang="en-US" altLang="zh-CN" dirty="0" smtClean="0"/>
              <a:t>•Informational method </a:t>
            </a:r>
            <a:r>
              <a:rPr lang="zh-CN" altLang="en-US" dirty="0" smtClean="0"/>
              <a:t>信息量法</a:t>
            </a:r>
            <a:endParaRPr lang="en-US" altLang="zh-CN" dirty="0"/>
          </a:p>
          <a:p>
            <a:r>
              <a:rPr lang="en-US" altLang="zh-CN" dirty="0" smtClean="0"/>
              <a:t>•Experience summative method</a:t>
            </a:r>
            <a:r>
              <a:rPr lang="zh-CN" altLang="en-US" dirty="0"/>
              <a:t>经验总结的方法</a:t>
            </a:r>
            <a:endParaRPr lang="en-US" altLang="zh-CN" dirty="0"/>
          </a:p>
          <a:p>
            <a:r>
              <a:rPr lang="en-US" altLang="zh-CN" dirty="0" smtClean="0"/>
              <a:t>•Systematical method</a:t>
            </a:r>
            <a:r>
              <a:rPr lang="zh-CN" altLang="en-US" dirty="0"/>
              <a:t>系统法</a:t>
            </a:r>
            <a:endParaRPr lang="zh-CN" alt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731854"/>
          </a:xfrm>
        </p:spPr>
        <p:txBody>
          <a:bodyPr/>
          <a:lstStyle/>
          <a:p>
            <a:r>
              <a:rPr lang="en-US" altLang="zh-CN" dirty="0"/>
              <a:t>• </a:t>
            </a:r>
            <a:r>
              <a:rPr lang="en-US" altLang="zh-CN" dirty="0" smtClean="0"/>
              <a:t>Cross disciplinary method</a:t>
            </a:r>
            <a:r>
              <a:rPr lang="zh-CN" altLang="en-US" dirty="0"/>
              <a:t>交叉学科方法</a:t>
            </a:r>
            <a:endParaRPr lang="en-US" altLang="zh-CN" dirty="0" smtClean="0"/>
          </a:p>
          <a:p>
            <a:r>
              <a:rPr lang="en-US" altLang="zh-CN" dirty="0" smtClean="0"/>
              <a:t>• Numerical method</a:t>
            </a:r>
            <a:r>
              <a:rPr lang="zh-CN" altLang="en-US" dirty="0"/>
              <a:t>数值方法；数值计算法</a:t>
            </a:r>
            <a:endParaRPr lang="en-US" altLang="zh-CN" dirty="0"/>
          </a:p>
          <a:p>
            <a:r>
              <a:rPr lang="en-US" altLang="zh-CN" dirty="0" smtClean="0"/>
              <a:t>•Historical method</a:t>
            </a:r>
            <a:r>
              <a:rPr lang="zh-CN" altLang="en-US" dirty="0"/>
              <a:t>历史研究</a:t>
            </a:r>
            <a:r>
              <a:rPr lang="zh-CN" altLang="en-US" dirty="0" smtClean="0"/>
              <a:t>法</a:t>
            </a:r>
            <a:endParaRPr lang="en-US" altLang="zh-CN" dirty="0"/>
          </a:p>
          <a:p>
            <a:r>
              <a:rPr lang="en-US" altLang="zh-CN" dirty="0" smtClean="0"/>
              <a:t>•Descriptive method</a:t>
            </a:r>
            <a:r>
              <a:rPr lang="zh-CN" altLang="en-US" dirty="0"/>
              <a:t>记叙法</a:t>
            </a:r>
            <a:endParaRPr lang="en-US" altLang="zh-CN" dirty="0"/>
          </a:p>
          <a:p>
            <a:r>
              <a:rPr lang="en-US" altLang="zh-CN" dirty="0" smtClean="0"/>
              <a:t>•Investigation</a:t>
            </a:r>
            <a:endParaRPr lang="en-US" altLang="zh-CN" dirty="0"/>
          </a:p>
          <a:p>
            <a:r>
              <a:rPr lang="en-US" altLang="zh-CN" dirty="0" smtClean="0"/>
              <a:t>•Questionnaire</a:t>
            </a:r>
            <a:endParaRPr lang="en-US" altLang="zh-CN" dirty="0"/>
          </a:p>
          <a:p>
            <a:r>
              <a:rPr lang="en-US" altLang="zh-CN" dirty="0" smtClean="0"/>
              <a:t>•Interview</a:t>
            </a:r>
            <a:endParaRPr lang="en-US" altLang="zh-CN" dirty="0"/>
          </a:p>
          <a:p>
            <a:r>
              <a:rPr lang="en-US" altLang="zh-CN" dirty="0" smtClean="0"/>
              <a:t>•Observation</a:t>
            </a:r>
            <a:endParaRPr lang="zh-CN"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689712" y="657333"/>
            <a:ext cx="10166710" cy="441325"/>
          </a:xfrm>
        </p:spPr>
        <p:txBody>
          <a:bodyPr/>
          <a:lstStyle/>
          <a:p>
            <a:r>
              <a:rPr lang="en-US" altLang="zh-CN" dirty="0" smtClean="0"/>
              <a:t>8.Terms mostly used in research articles for</a:t>
            </a:r>
            <a:r>
              <a:rPr lang="zh-CN" altLang="en-US" dirty="0"/>
              <a:t> </a:t>
            </a:r>
            <a:r>
              <a:rPr lang="zh-CN" altLang="en-US" dirty="0" smtClean="0"/>
              <a:t>”</a:t>
            </a:r>
            <a:r>
              <a:rPr lang="en-US" altLang="zh-CN" dirty="0" smtClean="0"/>
              <a:t>methods</a:t>
            </a:r>
            <a:r>
              <a:rPr lang="en-US" altLang="zh-CN" dirty="0"/>
              <a:t>”</a:t>
            </a:r>
            <a:endParaRPr lang="zh-CN" altLang="en-US" dirty="0"/>
          </a:p>
        </p:txBody>
      </p:sp>
      <p:sp>
        <p:nvSpPr>
          <p:cNvPr id="3" name="文本占位符 2"/>
          <p:cNvSpPr>
            <a:spLocks noGrp="1"/>
          </p:cNvSpPr>
          <p:nvPr>
            <p:ph type="body" sz="quarter" idx="11"/>
          </p:nvPr>
        </p:nvSpPr>
        <p:spPr>
          <a:xfrm>
            <a:off x="689712" y="1098659"/>
            <a:ext cx="8656269" cy="1094740"/>
          </a:xfrm>
        </p:spPr>
        <p:txBody>
          <a:bodyPr/>
          <a:lstStyle/>
          <a:p>
            <a:r>
              <a:rPr lang="en-US" altLang="zh-CN" dirty="0" smtClean="0"/>
              <a:t>•Methods </a:t>
            </a:r>
            <a:r>
              <a:rPr lang="en-US" altLang="zh-CN" dirty="0"/>
              <a:t>and Materials</a:t>
            </a:r>
            <a:endParaRPr lang="en-US" altLang="zh-CN" dirty="0"/>
          </a:p>
          <a:p>
            <a:r>
              <a:rPr lang="en-US" altLang="zh-CN" dirty="0" smtClean="0"/>
              <a:t>•Procedure</a:t>
            </a:r>
            <a:endParaRPr lang="en-US" altLang="zh-CN" dirty="0"/>
          </a:p>
          <a:p>
            <a:r>
              <a:rPr lang="en-US" altLang="zh-CN" dirty="0" smtClean="0"/>
              <a:t>•Experiments</a:t>
            </a:r>
            <a:endParaRPr lang="en-US" altLang="zh-CN" dirty="0"/>
          </a:p>
          <a:p>
            <a:r>
              <a:rPr lang="en-US" altLang="zh-CN" dirty="0" smtClean="0"/>
              <a:t>•Experimental Simulation</a:t>
            </a:r>
            <a:endParaRPr lang="en-US" altLang="zh-CN" dirty="0"/>
          </a:p>
          <a:p>
            <a:r>
              <a:rPr lang="en-US" altLang="zh-CN" dirty="0" smtClean="0"/>
              <a:t>•Methodology</a:t>
            </a:r>
            <a:endParaRPr lang="en-US" altLang="zh-CN" dirty="0"/>
          </a:p>
          <a:p>
            <a:r>
              <a:rPr lang="en-US" altLang="zh-CN" dirty="0" smtClean="0"/>
              <a:t>•Model</a:t>
            </a:r>
            <a:endParaRPr lang="zh-CN"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 </a:t>
            </a:r>
            <a:r>
              <a:rPr lang="en-US" altLang="zh-CN" sz="3600" dirty="0" smtClean="0">
                <a:solidFill>
                  <a:srgbClr val="00B050"/>
                </a:solidFill>
              </a:rPr>
              <a:t>Result </a:t>
            </a:r>
            <a:r>
              <a:rPr lang="en-US" altLang="zh-CN" sz="3600" dirty="0">
                <a:solidFill>
                  <a:srgbClr val="00B050"/>
                </a:solidFill>
              </a:rPr>
              <a:t>Section</a:t>
            </a:r>
            <a:endParaRPr lang="zh-CN" altLang="en-US" sz="3600" dirty="0">
              <a:solidFill>
                <a:srgbClr val="00B050"/>
              </a:solidFill>
            </a:endParaRPr>
          </a:p>
        </p:txBody>
      </p:sp>
      <p:sp>
        <p:nvSpPr>
          <p:cNvPr id="3" name="文本占位符 2"/>
          <p:cNvSpPr>
            <a:spLocks noGrp="1"/>
          </p:cNvSpPr>
          <p:nvPr>
            <p:ph type="body" sz="quarter" idx="11"/>
          </p:nvPr>
        </p:nvSpPr>
        <p:spPr>
          <a:xfrm>
            <a:off x="689712" y="1203433"/>
            <a:ext cx="8656269" cy="5014487"/>
          </a:xfrm>
        </p:spPr>
        <p:txBody>
          <a:bodyPr/>
          <a:lstStyle/>
          <a:p>
            <a:r>
              <a:rPr lang="en-US" altLang="zh-CN" sz="2800" b="1" dirty="0" smtClean="0"/>
              <a:t>                              Contents</a:t>
            </a:r>
            <a:endParaRPr lang="en-US" altLang="zh-CN" sz="2800" dirty="0"/>
          </a:p>
          <a:p>
            <a:r>
              <a:rPr lang="en-US" altLang="zh-CN" sz="2800" b="1" dirty="0" smtClean="0"/>
              <a:t>1. Introduction</a:t>
            </a:r>
            <a:endParaRPr lang="en-US" altLang="zh-CN" sz="2800" dirty="0"/>
          </a:p>
          <a:p>
            <a:r>
              <a:rPr lang="en-US" altLang="zh-CN" sz="2800" b="1" dirty="0" smtClean="0"/>
              <a:t>2. Features </a:t>
            </a:r>
            <a:r>
              <a:rPr lang="en-US" altLang="zh-CN" sz="2800" b="1" dirty="0"/>
              <a:t>of the results section</a:t>
            </a:r>
            <a:endParaRPr lang="en-US" altLang="zh-CN" sz="2800" dirty="0"/>
          </a:p>
          <a:p>
            <a:r>
              <a:rPr lang="en-US" altLang="zh-CN" sz="2800" b="1" dirty="0" smtClean="0"/>
              <a:t>3. Distinguishing </a:t>
            </a:r>
            <a:r>
              <a:rPr lang="en-US" altLang="zh-CN" sz="2800" b="1" dirty="0"/>
              <a:t>between data and </a:t>
            </a:r>
            <a:r>
              <a:rPr lang="en-US" altLang="zh-CN" sz="2800" b="1" dirty="0" smtClean="0"/>
              <a:t>results</a:t>
            </a:r>
            <a:endParaRPr lang="en-US" altLang="zh-CN" sz="2800" b="1" dirty="0" smtClean="0"/>
          </a:p>
          <a:p>
            <a:r>
              <a:rPr lang="en-US" altLang="zh-CN" sz="2800" b="1" dirty="0" smtClean="0"/>
              <a:t>4. Three moves in the result section</a:t>
            </a:r>
            <a:endParaRPr lang="en-US" altLang="zh-CN" sz="2800" dirty="0"/>
          </a:p>
          <a:p>
            <a:r>
              <a:rPr lang="en-US" altLang="zh-CN" sz="2800" b="1" dirty="0"/>
              <a:t>5</a:t>
            </a:r>
            <a:r>
              <a:rPr lang="en-US" altLang="zh-CN" sz="2800" b="1" dirty="0" smtClean="0"/>
              <a:t>. </a:t>
            </a:r>
            <a:r>
              <a:rPr lang="en-US" altLang="zh-CN" sz="2800" b="1" dirty="0" smtClean="0"/>
              <a:t>Tables </a:t>
            </a:r>
            <a:r>
              <a:rPr lang="en-US" altLang="zh-CN" sz="2800" b="1" dirty="0"/>
              <a:t>and Figures in the </a:t>
            </a:r>
            <a:r>
              <a:rPr lang="en-US" altLang="zh-CN" sz="2800" b="1" dirty="0" smtClean="0"/>
              <a:t>Result Section</a:t>
            </a:r>
            <a:endParaRPr lang="en-US" altLang="zh-CN" sz="2800" b="1" dirty="0" smtClean="0"/>
          </a:p>
          <a:p>
            <a:r>
              <a:rPr lang="en-US" altLang="zh-CN" sz="2800" b="1" dirty="0" smtClean="0"/>
              <a:t>6. lexical signals and sample analysis</a:t>
            </a:r>
            <a:endParaRPr lang="zh-CN" altLang="en-US" sz="2800" b="1" dirty="0"/>
          </a:p>
          <a:p>
            <a:endParaRPr lang="zh-CN"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798356"/>
          </a:xfrm>
        </p:spPr>
        <p:txBody>
          <a:bodyPr/>
          <a:lstStyle/>
          <a:p>
            <a:r>
              <a:rPr lang="en-US" altLang="zh-CN" sz="2800" b="1" dirty="0" smtClean="0"/>
              <a:t>1. Introduction</a:t>
            </a:r>
            <a:endParaRPr lang="en-US" altLang="zh-CN" sz="2800" dirty="0"/>
          </a:p>
          <a:p>
            <a:r>
              <a:rPr lang="en-US" altLang="zh-CN" sz="2800" b="1" dirty="0" smtClean="0"/>
              <a:t>The results section is to report the results with the basic descriptive data, with text for the tables and figures in a chronological and orderly sequence</a:t>
            </a:r>
            <a:r>
              <a:rPr lang="en-US" altLang="zh-CN" sz="2800" b="1" dirty="0"/>
              <a:t>.</a:t>
            </a:r>
            <a:endParaRPr lang="zh-CN" altLang="en-US"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10150084" cy="5080989"/>
          </a:xfrm>
        </p:spPr>
        <p:txBody>
          <a:bodyPr/>
          <a:lstStyle/>
          <a:p>
            <a:r>
              <a:rPr lang="en-US" altLang="zh-CN" sz="2800" b="1" dirty="0" smtClean="0"/>
              <a:t>2.Features </a:t>
            </a:r>
            <a:r>
              <a:rPr lang="en-US" altLang="zh-CN" sz="2800" b="1" dirty="0"/>
              <a:t>of the results section</a:t>
            </a:r>
            <a:endParaRPr lang="en-US" altLang="zh-CN" sz="2800" dirty="0"/>
          </a:p>
          <a:p>
            <a:r>
              <a:rPr lang="en-US" altLang="zh-CN" sz="2800" b="1" dirty="0"/>
              <a:t>Being objective: </a:t>
            </a:r>
            <a:r>
              <a:rPr lang="en-US" altLang="zh-CN" b="1" dirty="0"/>
              <a:t>no discussion or interpretation or explanation</a:t>
            </a:r>
            <a:endParaRPr lang="en-US" altLang="zh-CN" dirty="0"/>
          </a:p>
          <a:p>
            <a:r>
              <a:rPr lang="en-US" altLang="zh-CN" sz="2800" b="1" dirty="0"/>
              <a:t>Being logical</a:t>
            </a:r>
            <a:r>
              <a:rPr lang="zh-CN" altLang="en-US" sz="2800" b="1" dirty="0"/>
              <a:t>：</a:t>
            </a:r>
            <a:r>
              <a:rPr lang="en-US" altLang="zh-CN" b="1" dirty="0"/>
              <a:t>following a sequence of the research topics </a:t>
            </a:r>
            <a:endParaRPr lang="en-US" altLang="zh-CN" dirty="0"/>
          </a:p>
          <a:p>
            <a:r>
              <a:rPr lang="en-US" altLang="zh-CN" sz="2800" b="1" dirty="0"/>
              <a:t>Being concise: </a:t>
            </a:r>
            <a:r>
              <a:rPr lang="en-US" altLang="zh-CN" b="1" dirty="0"/>
              <a:t>no repetition of the same data and the same information</a:t>
            </a:r>
            <a:endParaRPr lang="en-US" altLang="zh-CN" dirty="0"/>
          </a:p>
          <a:p>
            <a:r>
              <a:rPr lang="en-US" altLang="zh-CN" sz="2800" b="1" dirty="0"/>
              <a:t>Using non-verbal language (using figures and tables) </a:t>
            </a:r>
            <a:endParaRPr lang="en-US" altLang="zh-CN" sz="2800" dirty="0"/>
          </a:p>
          <a:p>
            <a:r>
              <a:rPr lang="en-US" altLang="zh-CN" sz="2800" b="1" dirty="0"/>
              <a:t>Using no raw data or intermediate calculations in a research paper</a:t>
            </a:r>
            <a:endParaRPr lang="en-US" altLang="zh-CN" sz="2800" dirty="0"/>
          </a:p>
          <a:p>
            <a:r>
              <a:rPr lang="en-US" altLang="zh-CN" sz="2800" b="1" dirty="0" smtClean="0"/>
              <a:t>Using mixed tenses</a:t>
            </a:r>
            <a:endParaRPr lang="en-US" altLang="zh-CN" sz="2800" dirty="0"/>
          </a:p>
          <a:p>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848232"/>
          </a:xfrm>
        </p:spPr>
        <p:txBody>
          <a:bodyPr/>
          <a:lstStyle/>
          <a:p>
            <a:r>
              <a:rPr lang="en-US" altLang="zh-CN" sz="2800" b="1" dirty="0" smtClean="0"/>
              <a:t>1. Introduction</a:t>
            </a:r>
            <a:endParaRPr lang="en-US" altLang="zh-CN" sz="2800" dirty="0"/>
          </a:p>
          <a:p>
            <a:r>
              <a:rPr lang="en-US" altLang="zh-CN" sz="2800" b="1" dirty="0" smtClean="0"/>
              <a:t>An introduction section explains the rationale for undertaking the study and clearly describes the main purpose of conducting it by pointing out the </a:t>
            </a:r>
            <a:r>
              <a:rPr lang="en-US" altLang="zh-CN" sz="2800" b="1" dirty="0" smtClean="0">
                <a:solidFill>
                  <a:srgbClr val="FF0000"/>
                </a:solidFill>
              </a:rPr>
              <a:t>gaps (</a:t>
            </a:r>
            <a:r>
              <a:rPr lang="zh-CN" altLang="en-US" sz="2800" b="1" dirty="0" smtClean="0">
                <a:solidFill>
                  <a:srgbClr val="FF0000"/>
                </a:solidFill>
              </a:rPr>
              <a:t>空白</a:t>
            </a:r>
            <a:r>
              <a:rPr lang="en-US" altLang="zh-CN" sz="2800" b="1" dirty="0" smtClean="0">
                <a:solidFill>
                  <a:srgbClr val="FF0000"/>
                </a:solidFill>
              </a:rPr>
              <a:t>)</a:t>
            </a:r>
            <a:r>
              <a:rPr lang="en-US" altLang="zh-CN" sz="2800" b="1" dirty="0" smtClean="0"/>
              <a:t> in the research field and </a:t>
            </a:r>
            <a:r>
              <a:rPr lang="en-US" altLang="zh-CN" sz="2800" b="1" dirty="0" smtClean="0">
                <a:solidFill>
                  <a:srgbClr val="FF0000"/>
                </a:solidFill>
              </a:rPr>
              <a:t>unsolved problems</a:t>
            </a:r>
            <a:r>
              <a:rPr lang="en-US" altLang="zh-CN" sz="2800" b="1" dirty="0"/>
              <a:t>.</a:t>
            </a:r>
            <a:endParaRPr lang="zh-CN" altLang="en-US" sz="28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10662229" cy="4814982"/>
          </a:xfrm>
        </p:spPr>
        <p:txBody>
          <a:bodyPr/>
          <a:lstStyle/>
          <a:p>
            <a:r>
              <a:rPr lang="en-US" altLang="zh-CN" sz="2800" b="1" dirty="0"/>
              <a:t>3</a:t>
            </a:r>
            <a:r>
              <a:rPr lang="en-US" altLang="zh-CN" sz="2800" b="1" dirty="0" smtClean="0"/>
              <a:t>. Distinguishing </a:t>
            </a:r>
            <a:r>
              <a:rPr lang="en-US" altLang="zh-CN" sz="2800" b="1" dirty="0"/>
              <a:t>between data and results</a:t>
            </a:r>
            <a:endParaRPr lang="en-US" altLang="zh-CN" sz="2800" dirty="0"/>
          </a:p>
          <a:p>
            <a:r>
              <a:rPr lang="en-US" altLang="zh-CN" sz="2800" dirty="0" smtClean="0"/>
              <a:t>Data are </a:t>
            </a:r>
            <a:r>
              <a:rPr lang="en-US" altLang="zh-CN" sz="2800" dirty="0" smtClean="0">
                <a:solidFill>
                  <a:srgbClr val="FF0000"/>
                </a:solidFill>
              </a:rPr>
              <a:t>facts, numbers or details </a:t>
            </a:r>
            <a:r>
              <a:rPr lang="en-US" altLang="zh-CN" sz="2800" dirty="0" smtClean="0"/>
              <a:t>directly obtained from experiments or observations which stands alone without the general statements of interpretation. Data can be raw data, summarized data </a:t>
            </a:r>
            <a:r>
              <a:rPr lang="zh-CN" altLang="en-US" sz="2800" dirty="0" smtClean="0"/>
              <a:t>汇总数据</a:t>
            </a:r>
            <a:r>
              <a:rPr lang="en-US" altLang="zh-CN" sz="2800" dirty="0" smtClean="0"/>
              <a:t>( means and standard deviations ) or transformed data</a:t>
            </a:r>
            <a:r>
              <a:rPr lang="zh-CN" altLang="en-US" sz="2800" dirty="0" smtClean="0"/>
              <a:t>变换数据</a:t>
            </a:r>
            <a:r>
              <a:rPr lang="en-US" altLang="zh-CN" sz="2800" dirty="0" smtClean="0"/>
              <a:t> ( </a:t>
            </a:r>
            <a:r>
              <a:rPr lang="en-US" altLang="zh-CN" sz="2800" dirty="0" err="1" smtClean="0"/>
              <a:t>percents</a:t>
            </a:r>
            <a:r>
              <a:rPr lang="en-US" altLang="zh-CN" sz="2800" dirty="0" smtClean="0"/>
              <a:t> ).</a:t>
            </a:r>
            <a:endParaRPr lang="en-US" altLang="zh-CN" sz="2800" dirty="0"/>
          </a:p>
          <a:p>
            <a:r>
              <a:rPr lang="en-US" altLang="zh-CN" sz="2800" dirty="0"/>
              <a:t>Results</a:t>
            </a:r>
            <a:r>
              <a:rPr lang="en-US" altLang="zh-CN" sz="2800" dirty="0" smtClean="0"/>
              <a:t>, on the other hand, are </a:t>
            </a:r>
            <a:r>
              <a:rPr lang="en-US" altLang="zh-CN" sz="2800" dirty="0" smtClean="0">
                <a:solidFill>
                  <a:srgbClr val="FF0000"/>
                </a:solidFill>
              </a:rPr>
              <a:t>general statements </a:t>
            </a:r>
            <a:r>
              <a:rPr lang="en-US" altLang="zh-CN" sz="2800" dirty="0" smtClean="0"/>
              <a:t>that interpret the data, actually, they are the summarized, transformed data. They can be expressed in the form of texts or in tables and figures.</a:t>
            </a:r>
            <a:endParaRPr lang="en-US" altLang="zh-CN" sz="2800" dirty="0"/>
          </a:p>
          <a:p>
            <a:endParaRPr lang="zh-CN" alt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dirty="0" smtClean="0"/>
              <a:t>4. Three moves in the result section</a:t>
            </a:r>
            <a:endParaRPr lang="en-US" dirty="0"/>
          </a:p>
        </p:txBody>
      </p:sp>
      <p:sp>
        <p:nvSpPr>
          <p:cNvPr id="3" name="文本占位符 2"/>
          <p:cNvSpPr>
            <a:spLocks noGrp="1"/>
          </p:cNvSpPr>
          <p:nvPr>
            <p:ph type="body" sz="quarter" idx="11"/>
          </p:nvPr>
        </p:nvSpPr>
        <p:spPr>
          <a:xfrm>
            <a:off x="689712" y="1203433"/>
            <a:ext cx="8656269" cy="4862830"/>
          </a:xfrm>
        </p:spPr>
        <p:txBody>
          <a:bodyPr/>
          <a:lstStyle/>
          <a:p>
            <a:r>
              <a:rPr lang="en-US" b="1" dirty="0" smtClean="0"/>
              <a:t>MOVE1. Providing </a:t>
            </a:r>
            <a:r>
              <a:rPr lang="en-US" b="1" dirty="0"/>
              <a:t>preparatory </a:t>
            </a:r>
            <a:r>
              <a:rPr lang="en-US" b="1" dirty="0" smtClean="0"/>
              <a:t>information</a:t>
            </a:r>
            <a:endParaRPr lang="en-US" b="1" dirty="0" smtClean="0"/>
          </a:p>
          <a:p>
            <a:r>
              <a:rPr lang="en-US" dirty="0"/>
              <a:t>In this move, the author provides relevant information for </a:t>
            </a:r>
            <a:r>
              <a:rPr lang="en-US" dirty="0" smtClean="0"/>
              <a:t>the </a:t>
            </a:r>
            <a:r>
              <a:rPr lang="en-US" dirty="0"/>
              <a:t>presentation of results so as to connect different parts</a:t>
            </a:r>
            <a:r>
              <a:rPr lang="en-US" dirty="0" smtClean="0"/>
              <a:t>.</a:t>
            </a:r>
            <a:endParaRPr lang="en-US" dirty="0" smtClean="0"/>
          </a:p>
          <a:p>
            <a:r>
              <a:rPr lang="en-US" b="1" dirty="0" smtClean="0"/>
              <a:t>MOVE2. </a:t>
            </a:r>
            <a:r>
              <a:rPr lang="en-US" b="1" dirty="0"/>
              <a:t>Describing the data in figures and </a:t>
            </a:r>
            <a:r>
              <a:rPr lang="en-US" b="1" dirty="0" smtClean="0"/>
              <a:t>tables</a:t>
            </a:r>
            <a:endParaRPr lang="en-US" b="1" dirty="0" smtClean="0"/>
          </a:p>
          <a:p>
            <a:r>
              <a:rPr lang="en-US" dirty="0" smtClean="0"/>
              <a:t> </a:t>
            </a:r>
            <a:r>
              <a:rPr lang="en-US" dirty="0"/>
              <a:t>In this move, the author describes the percentages, etc. in figures </a:t>
            </a:r>
            <a:r>
              <a:rPr lang="en-US" dirty="0" smtClean="0"/>
              <a:t>and </a:t>
            </a:r>
            <a:r>
              <a:rPr lang="en-US" dirty="0"/>
              <a:t>tables which are gained from the experiments</a:t>
            </a:r>
            <a:r>
              <a:rPr lang="en-US" dirty="0" smtClean="0"/>
              <a:t>.</a:t>
            </a:r>
            <a:endParaRPr lang="en-US" dirty="0" smtClean="0"/>
          </a:p>
          <a:p>
            <a:r>
              <a:rPr lang="en-US" b="1" dirty="0" smtClean="0"/>
              <a:t>MOVE3. </a:t>
            </a:r>
            <a:r>
              <a:rPr lang="en-US" b="1" dirty="0"/>
              <a:t>Reporting the results based on the </a:t>
            </a:r>
            <a:r>
              <a:rPr lang="en-US" b="1" dirty="0" smtClean="0"/>
              <a:t>data</a:t>
            </a:r>
            <a:endParaRPr lang="en-US" b="1" dirty="0" smtClean="0"/>
          </a:p>
          <a:p>
            <a:r>
              <a:rPr lang="en-US" dirty="0" smtClean="0"/>
              <a:t> </a:t>
            </a:r>
            <a:r>
              <a:rPr lang="en-US" dirty="0"/>
              <a:t>In this move, the author presents the findings in a logical </a:t>
            </a:r>
            <a:r>
              <a:rPr lang="en-US" dirty="0" smtClean="0"/>
              <a:t>sequence </a:t>
            </a:r>
            <a:r>
              <a:rPr lang="en-US" dirty="0"/>
              <a:t>without bias or interpretation, setting up the reader for later interpretation and evaluation in the Discussion section.</a:t>
            </a:r>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13273" y="762108"/>
            <a:ext cx="8656269" cy="441325"/>
          </a:xfrm>
        </p:spPr>
        <p:txBody>
          <a:bodyPr/>
          <a:lstStyle/>
          <a:p>
            <a:r>
              <a:rPr lang="en-US" altLang="zh-CN" dirty="0"/>
              <a:t> </a:t>
            </a:r>
            <a:r>
              <a:rPr lang="en-US" altLang="zh-CN" dirty="0"/>
              <a:t>5</a:t>
            </a:r>
            <a:r>
              <a:rPr lang="en-US" altLang="zh-CN" dirty="0" smtClean="0"/>
              <a:t>. </a:t>
            </a:r>
            <a:r>
              <a:rPr lang="en-US" altLang="zh-CN" dirty="0" smtClean="0"/>
              <a:t>Tables </a:t>
            </a:r>
            <a:r>
              <a:rPr lang="en-US" altLang="zh-CN" dirty="0"/>
              <a:t>and Figures in the Results Section</a:t>
            </a:r>
            <a:endParaRPr lang="zh-CN" altLang="en-US" dirty="0"/>
          </a:p>
          <a:p>
            <a:endParaRPr lang="zh-CN" altLang="en-US" dirty="0"/>
          </a:p>
        </p:txBody>
      </p:sp>
      <p:sp>
        <p:nvSpPr>
          <p:cNvPr id="3" name="文本占位符 2"/>
          <p:cNvSpPr>
            <a:spLocks noGrp="1"/>
          </p:cNvSpPr>
          <p:nvPr>
            <p:ph type="body" sz="quarter" idx="11"/>
          </p:nvPr>
        </p:nvSpPr>
        <p:spPr>
          <a:xfrm>
            <a:off x="689712" y="1672683"/>
            <a:ext cx="9279478" cy="4129601"/>
          </a:xfrm>
        </p:spPr>
        <p:txBody>
          <a:bodyPr/>
          <a:lstStyle/>
          <a:p>
            <a:r>
              <a:rPr lang="en-US" altLang="zh-CN" b="1" i="1" dirty="0"/>
              <a:t>A picture is worth a thousand words.</a:t>
            </a:r>
            <a:endParaRPr lang="en-US" altLang="zh-CN" b="1" i="1" dirty="0"/>
          </a:p>
          <a:p>
            <a:endParaRPr lang="en-US" altLang="zh-CN" dirty="0"/>
          </a:p>
          <a:p>
            <a:r>
              <a:rPr lang="en-US" altLang="zh-CN" dirty="0"/>
              <a:t>In research papers, tables and figures are always used to represent the data in a visual way and to improve the reader's understanding of the results and their significance.</a:t>
            </a:r>
            <a:endParaRPr lang="zh-CN" altLang="en-US" dirty="0"/>
          </a:p>
          <a:p>
            <a:endParaRPr lang="zh-CN"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10506112" cy="4831607"/>
          </a:xfrm>
        </p:spPr>
        <p:txBody>
          <a:bodyPr/>
          <a:lstStyle/>
          <a:p>
            <a:r>
              <a:rPr lang="en-US" altLang="zh-CN" sz="2800" b="1" dirty="0" smtClean="0"/>
              <a:t>Figures and tables</a:t>
            </a:r>
            <a:endParaRPr lang="en-US" altLang="zh-CN" sz="2800" dirty="0"/>
          </a:p>
          <a:p>
            <a:r>
              <a:rPr lang="en-US" altLang="zh-CN" sz="2800" dirty="0" smtClean="0"/>
              <a:t>When referring to a Figure in the text, the word "Figure“ is abbreviated as "Fig.", while "Table“ is not abbreviated</a:t>
            </a:r>
            <a:r>
              <a:rPr lang="en-US" altLang="zh-CN" sz="2800" dirty="0"/>
              <a:t>.</a:t>
            </a:r>
            <a:endParaRPr lang="en-US" altLang="zh-CN" sz="2800" dirty="0"/>
          </a:p>
          <a:p>
            <a:r>
              <a:rPr lang="en-US" altLang="zh-CN" sz="2800" dirty="0" smtClean="0"/>
              <a:t>Figures and Tables are numbered independently in the sequence when they appear in the text</a:t>
            </a:r>
            <a:r>
              <a:rPr lang="en-US" altLang="zh-CN" sz="2800" dirty="0"/>
              <a:t>.</a:t>
            </a:r>
            <a:endParaRPr lang="en-US" altLang="zh-CN" sz="2800" dirty="0"/>
          </a:p>
          <a:p>
            <a:r>
              <a:rPr lang="en-US" altLang="zh-CN" sz="2800" dirty="0" smtClean="0"/>
              <a:t>Table legends (</a:t>
            </a:r>
            <a:r>
              <a:rPr lang="zh-CN" altLang="en-US" sz="2800" dirty="0" smtClean="0"/>
              <a:t>标题</a:t>
            </a:r>
            <a:r>
              <a:rPr lang="en-US" altLang="zh-CN" sz="2800" dirty="0" smtClean="0"/>
              <a:t>) go above the body of the table, tables are read from the top down</a:t>
            </a:r>
            <a:r>
              <a:rPr lang="en-US" altLang="zh-CN" sz="2800" dirty="0"/>
              <a:t>.</a:t>
            </a:r>
            <a:endParaRPr lang="en-US" altLang="zh-CN" sz="2800" dirty="0"/>
          </a:p>
          <a:p>
            <a:r>
              <a:rPr lang="en-US" altLang="zh-CN" sz="2800" dirty="0" smtClean="0"/>
              <a:t>Figure legends go below the graph, figures are usually read from the bottom up</a:t>
            </a:r>
            <a:r>
              <a:rPr lang="en-US" altLang="zh-CN" sz="2800" dirty="0"/>
              <a:t>.</a:t>
            </a:r>
            <a:endParaRPr lang="en-US" altLang="zh-CN" sz="2800" dirty="0"/>
          </a:p>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pic>
        <p:nvPicPr>
          <p:cNvPr id="4" name="图片 3"/>
          <p:cNvPicPr>
            <a:picLocks noChangeAspect="1"/>
          </p:cNvPicPr>
          <p:nvPr/>
        </p:nvPicPr>
        <p:blipFill>
          <a:blip r:embed="rId1"/>
          <a:stretch>
            <a:fillRect/>
          </a:stretch>
        </p:blipFill>
        <p:spPr>
          <a:xfrm>
            <a:off x="347190" y="657333"/>
            <a:ext cx="10865852" cy="5638801"/>
          </a:xfrm>
          <a:prstGeom prst="rect">
            <a:avLst/>
          </a:prstGeom>
        </p:spPr>
      </p:pic>
      <p:sp>
        <p:nvSpPr>
          <p:cNvPr id="3" name="文本占位符 2"/>
          <p:cNvSpPr>
            <a:spLocks noGrp="1"/>
          </p:cNvSpPr>
          <p:nvPr>
            <p:ph type="body" sz="quarter" idx="11"/>
          </p:nvPr>
        </p:nvSpPr>
        <p:spPr/>
        <p:txBody>
          <a:bodyPr/>
          <a:lstStyle/>
          <a:p>
            <a:endParaRPr lang="zh-CN" alt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pic>
        <p:nvPicPr>
          <p:cNvPr id="4" name="图片 3"/>
          <p:cNvPicPr>
            <a:picLocks noChangeAspect="1"/>
          </p:cNvPicPr>
          <p:nvPr/>
        </p:nvPicPr>
        <p:blipFill>
          <a:blip r:embed="rId1"/>
          <a:stretch>
            <a:fillRect/>
          </a:stretch>
        </p:blipFill>
        <p:spPr>
          <a:xfrm>
            <a:off x="689711" y="216131"/>
            <a:ext cx="10013039" cy="6084916"/>
          </a:xfrm>
          <a:prstGeom prst="rect">
            <a:avLst/>
          </a:prstGeom>
        </p:spPr>
      </p:pic>
      <p:sp>
        <p:nvSpPr>
          <p:cNvPr id="3" name="文本占位符 2"/>
          <p:cNvSpPr>
            <a:spLocks noGrp="1"/>
          </p:cNvSpPr>
          <p:nvPr>
            <p:ph type="body" sz="quarter" idx="11"/>
          </p:nvPr>
        </p:nvSpPr>
        <p:spPr/>
        <p:txBody>
          <a:bodyPr/>
          <a:lstStyle/>
          <a:p>
            <a:endParaRPr lang="zh-CN" alt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p:txBody>
          <a:bodyPr/>
          <a:lstStyle/>
          <a:p>
            <a:r>
              <a:rPr lang="en-US" altLang="zh-CN" b="1" dirty="0" smtClean="0"/>
              <a:t>Types </a:t>
            </a:r>
            <a:r>
              <a:rPr lang="en-US" altLang="zh-CN" b="1" dirty="0"/>
              <a:t>of figures in research articles</a:t>
            </a:r>
            <a:endParaRPr lang="zh-CN" altLang="en-US" dirty="0"/>
          </a:p>
          <a:p>
            <a:endParaRPr lang="zh-CN" altLang="en-US"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343400" cy="1600200"/>
          </a:xfrm>
        </p:spPr>
        <p:txBody>
          <a:bodyPr/>
          <a:lstStyle/>
          <a:p>
            <a:r>
              <a:rPr lang="en-US" altLang="zh-CN" sz="4000" b="1" dirty="0"/>
              <a:t>Bar </a:t>
            </a:r>
            <a:r>
              <a:rPr lang="en-US" altLang="zh-CN" sz="4000" b="1" dirty="0" smtClean="0"/>
              <a:t>chart </a:t>
            </a:r>
            <a:r>
              <a:rPr lang="zh-CN" altLang="en-US" sz="4000" b="1" dirty="0" smtClean="0"/>
              <a:t>（条形图）</a:t>
            </a:r>
            <a:br>
              <a:rPr lang="zh-CN" altLang="en-US" dirty="0" smtClean="0"/>
            </a:br>
            <a:endParaRPr lang="zh-CN" altLang="en-US" dirty="0"/>
          </a:p>
        </p:txBody>
      </p:sp>
      <p:sp>
        <p:nvSpPr>
          <p:cNvPr id="4" name="文本占位符 3"/>
          <p:cNvSpPr>
            <a:spLocks noGrp="1"/>
          </p:cNvSpPr>
          <p:nvPr>
            <p:ph type="body" sz="half" idx="2"/>
          </p:nvPr>
        </p:nvSpPr>
        <p:spPr/>
        <p:txBody>
          <a:bodyPr/>
          <a:lstStyle/>
          <a:p>
            <a:r>
              <a:rPr lang="en-US" altLang="zh-CN" sz="2800" b="1" dirty="0" smtClean="0"/>
              <a:t>A bar chart or bar graph is a chart with rectangular bars with lengths proportional to the values that they </a:t>
            </a:r>
            <a:r>
              <a:rPr lang="en-US" altLang="zh-CN" sz="2800" b="1" dirty="0" err="1" smtClean="0"/>
              <a:t>represent.The</a:t>
            </a:r>
            <a:r>
              <a:rPr lang="en-US" altLang="zh-CN" sz="2800" b="1" dirty="0" smtClean="0"/>
              <a:t> bars can be plotted vertically or horizontally</a:t>
            </a:r>
            <a:r>
              <a:rPr lang="en-US" altLang="zh-CN" sz="2800" b="1" dirty="0"/>
              <a:t>.</a:t>
            </a:r>
            <a:endParaRPr lang="zh-CN" altLang="en-US" sz="2800" dirty="0"/>
          </a:p>
        </p:txBody>
      </p:sp>
      <p:pic>
        <p:nvPicPr>
          <p:cNvPr id="5" name="图片占位符 4"/>
          <p:cNvPicPr>
            <a:picLocks noGrp="1" noChangeAspect="1"/>
          </p:cNvPicPr>
          <p:nvPr>
            <p:ph type="pic" idx="1"/>
          </p:nvPr>
        </p:nvPicPr>
        <p:blipFill>
          <a:blip r:embed="rId1"/>
          <a:srcRect l="18516" r="18516"/>
          <a:stretch>
            <a:fillRect/>
          </a:stretch>
        </p:blipFill>
        <p:spPr>
          <a:prstGeom prst="rect">
            <a:avLst/>
          </a:prstGeom>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br>
              <a:rPr lang="zh-CN" altLang="en-US" dirty="0"/>
            </a:br>
            <a:r>
              <a:rPr lang="en-US" altLang="zh-CN" sz="4000" b="1" dirty="0"/>
              <a:t>Pie </a:t>
            </a:r>
            <a:r>
              <a:rPr lang="en-US" altLang="zh-CN" sz="4000" b="1" dirty="0" smtClean="0"/>
              <a:t>chart </a:t>
            </a:r>
            <a:r>
              <a:rPr lang="zh-CN" altLang="en-US" sz="4000" b="1" dirty="0" smtClean="0"/>
              <a:t>（饼状图）</a:t>
            </a:r>
            <a:br>
              <a:rPr lang="en-US" altLang="zh-CN" b="1" dirty="0" smtClean="0"/>
            </a:br>
            <a:endParaRPr lang="zh-CN" altLang="en-US" dirty="0"/>
          </a:p>
        </p:txBody>
      </p:sp>
      <p:sp>
        <p:nvSpPr>
          <p:cNvPr id="3" name="图片占位符 2"/>
          <p:cNvSpPr>
            <a:spLocks noGrp="1"/>
          </p:cNvSpPr>
          <p:nvPr>
            <p:ph type="pic" idx="1"/>
          </p:nvPr>
        </p:nvSpPr>
        <p:spPr/>
      </p:sp>
      <p:sp>
        <p:nvSpPr>
          <p:cNvPr id="4" name="文本占位符 3"/>
          <p:cNvSpPr>
            <a:spLocks noGrp="1"/>
          </p:cNvSpPr>
          <p:nvPr>
            <p:ph type="body" sz="half" idx="2"/>
          </p:nvPr>
        </p:nvSpPr>
        <p:spPr/>
        <p:txBody>
          <a:bodyPr/>
          <a:lstStyle/>
          <a:p>
            <a:endParaRPr lang="zh-CN" altLang="en-US" dirty="0"/>
          </a:p>
          <a:p>
            <a:r>
              <a:rPr lang="en-US" altLang="zh-CN" sz="2800" b="1" dirty="0" smtClean="0"/>
              <a:t>A pie chart is a circle divided into segments. It is usually used to show percentages</a:t>
            </a:r>
            <a:r>
              <a:rPr lang="en-US" altLang="zh-CN" sz="2800" b="1" dirty="0"/>
              <a:t>.</a:t>
            </a:r>
            <a:r>
              <a:rPr lang="en-US" altLang="zh-CN" sz="2800" dirty="0"/>
              <a:t>	</a:t>
            </a:r>
            <a:endParaRPr lang="en-US" altLang="zh-CN" sz="2800" dirty="0"/>
          </a:p>
          <a:p>
            <a:endParaRPr lang="zh-CN" altLang="en-US" dirty="0"/>
          </a:p>
        </p:txBody>
      </p:sp>
      <p:pic>
        <p:nvPicPr>
          <p:cNvPr id="5" name="图片 4"/>
          <p:cNvPicPr>
            <a:picLocks noChangeAspect="1"/>
          </p:cNvPicPr>
          <p:nvPr/>
        </p:nvPicPr>
        <p:blipFill>
          <a:blip r:embed="rId1"/>
          <a:stretch>
            <a:fillRect/>
          </a:stretch>
        </p:blipFill>
        <p:spPr>
          <a:xfrm>
            <a:off x="5183188" y="896936"/>
            <a:ext cx="5872739" cy="5054601"/>
          </a:xfrm>
          <a:prstGeom prst="rect">
            <a:avLst/>
          </a:prstGeom>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5315685" cy="791737"/>
          </a:xfrm>
        </p:spPr>
        <p:txBody>
          <a:bodyPr/>
          <a:lstStyle/>
          <a:p>
            <a:br>
              <a:rPr lang="zh-CN" altLang="en-US" dirty="0"/>
            </a:br>
            <a:r>
              <a:rPr lang="en-US" altLang="zh-CN" sz="4400" b="1" dirty="0"/>
              <a:t>Flow </a:t>
            </a:r>
            <a:r>
              <a:rPr lang="en-US" altLang="zh-CN" sz="4400" b="1" dirty="0" smtClean="0"/>
              <a:t>chart </a:t>
            </a:r>
            <a:r>
              <a:rPr lang="zh-CN" altLang="en-US" sz="4400" b="1" dirty="0" smtClean="0"/>
              <a:t>流程图</a:t>
            </a:r>
            <a:br>
              <a:rPr lang="en-US" altLang="zh-CN" b="1" dirty="0" smtClean="0"/>
            </a:br>
            <a:endParaRPr lang="zh-CN" altLang="en-US" dirty="0"/>
          </a:p>
        </p:txBody>
      </p:sp>
      <p:pic>
        <p:nvPicPr>
          <p:cNvPr id="5" name="图片占位符 4"/>
          <p:cNvPicPr>
            <a:picLocks noGrp="1" noChangeAspect="1"/>
          </p:cNvPicPr>
          <p:nvPr>
            <p:ph type="pic" idx="1"/>
          </p:nvPr>
        </p:nvPicPr>
        <p:blipFill>
          <a:blip r:embed="rId1"/>
          <a:srcRect l="1340" r="1340"/>
          <a:stretch>
            <a:fillRect/>
          </a:stretch>
        </p:blipFill>
        <p:spPr>
          <a:prstGeom prst="rect">
            <a:avLst/>
          </a:prstGeom>
        </p:spPr>
      </p:pic>
      <p:sp>
        <p:nvSpPr>
          <p:cNvPr id="4" name="文本占位符 3"/>
          <p:cNvSpPr>
            <a:spLocks noGrp="1"/>
          </p:cNvSpPr>
          <p:nvPr>
            <p:ph type="body" sz="half" idx="2"/>
          </p:nvPr>
        </p:nvSpPr>
        <p:spPr>
          <a:xfrm>
            <a:off x="839788" y="987425"/>
            <a:ext cx="4343400" cy="5430000"/>
          </a:xfrm>
        </p:spPr>
        <p:txBody>
          <a:bodyPr/>
          <a:lstStyle/>
          <a:p>
            <a:r>
              <a:rPr lang="en-US" altLang="zh-CN" sz="2800" dirty="0" smtClean="0"/>
              <a:t>A flow chart is a type of diagram that represents an algorithm, workflow or process, showing the steps as boxes of various kinds, and their order by connecting them with arrows. Flow charts are used in analyzing, designing, documenting or managing a process or program in various fields</a:t>
            </a:r>
            <a:r>
              <a:rPr lang="en-US" altLang="zh-CN" sz="2800" dirty="0"/>
              <a:t>.</a:t>
            </a:r>
            <a:endParaRPr lang="zh-CN" altLang="en-US" sz="28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665352"/>
          </a:xfrm>
        </p:spPr>
        <p:txBody>
          <a:bodyPr/>
          <a:lstStyle/>
          <a:p>
            <a:r>
              <a:rPr lang="en-US" altLang="zh-CN" sz="2800" b="1" dirty="0" smtClean="0"/>
              <a:t>2. </a:t>
            </a:r>
            <a:r>
              <a:rPr lang="en-US" altLang="zh-CN" sz="2800" b="1" dirty="0" smtClean="0">
                <a:solidFill>
                  <a:srgbClr val="FF0000"/>
                </a:solidFill>
              </a:rPr>
              <a:t>Four moves </a:t>
            </a:r>
            <a:r>
              <a:rPr lang="en-US" altLang="zh-CN" sz="2800" b="1" dirty="0" smtClean="0"/>
              <a:t>in the introduction section</a:t>
            </a:r>
            <a:endParaRPr lang="en-US" altLang="zh-CN" sz="2800" dirty="0"/>
          </a:p>
          <a:p>
            <a:r>
              <a:rPr lang="en-US" altLang="zh-CN" sz="2800" b="1" dirty="0" smtClean="0"/>
              <a:t>Move 1: background</a:t>
            </a:r>
            <a:endParaRPr lang="en-US" altLang="zh-CN" sz="2800" dirty="0"/>
          </a:p>
          <a:p>
            <a:r>
              <a:rPr lang="en-US" altLang="zh-CN" sz="2800" b="1" dirty="0" smtClean="0"/>
              <a:t>Move 2: previous related researches</a:t>
            </a:r>
            <a:endParaRPr lang="en-US" altLang="zh-CN" sz="2800" dirty="0"/>
          </a:p>
          <a:p>
            <a:r>
              <a:rPr lang="en-US" altLang="zh-CN" sz="2800" b="1" dirty="0" smtClean="0"/>
              <a:t>Move 3: preparation for the present study</a:t>
            </a:r>
            <a:endParaRPr lang="en-US" altLang="zh-CN" sz="2800" dirty="0"/>
          </a:p>
          <a:p>
            <a:r>
              <a:rPr lang="en-US" altLang="zh-CN" sz="2800" b="1" dirty="0" smtClean="0"/>
              <a:t>Move 4: the present study</a:t>
            </a:r>
            <a:endParaRPr lang="zh-CN" altLang="en-US" sz="2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br>
              <a:rPr lang="zh-CN" altLang="en-US" dirty="0"/>
            </a:br>
            <a:r>
              <a:rPr lang="en-US" altLang="zh-CN" sz="4400" b="1" dirty="0"/>
              <a:t>Line </a:t>
            </a:r>
            <a:r>
              <a:rPr lang="en-US" altLang="zh-CN" sz="4400" b="1" dirty="0" smtClean="0"/>
              <a:t>graph</a:t>
            </a:r>
            <a:r>
              <a:rPr lang="zh-CN" altLang="en-US" sz="4400" b="1" dirty="0" smtClean="0"/>
              <a:t>折线图</a:t>
            </a:r>
            <a:br>
              <a:rPr lang="en-US" altLang="zh-CN" b="1" dirty="0" smtClean="0"/>
            </a:br>
            <a:endParaRPr lang="zh-CN" altLang="en-US" dirty="0"/>
          </a:p>
        </p:txBody>
      </p:sp>
      <p:sp>
        <p:nvSpPr>
          <p:cNvPr id="3" name="图片占位符 2"/>
          <p:cNvSpPr>
            <a:spLocks noGrp="1"/>
          </p:cNvSpPr>
          <p:nvPr>
            <p:ph type="pic" idx="1"/>
          </p:nvPr>
        </p:nvSpPr>
        <p:spPr/>
      </p:sp>
      <p:sp>
        <p:nvSpPr>
          <p:cNvPr id="4" name="文本占位符 3"/>
          <p:cNvSpPr>
            <a:spLocks noGrp="1"/>
          </p:cNvSpPr>
          <p:nvPr>
            <p:ph type="body" sz="half" idx="2"/>
          </p:nvPr>
        </p:nvSpPr>
        <p:spPr/>
        <p:txBody>
          <a:bodyPr/>
          <a:lstStyle/>
          <a:p>
            <a:r>
              <a:rPr lang="en-US" altLang="zh-CN" sz="2800" b="1" dirty="0" smtClean="0"/>
              <a:t>A </a:t>
            </a:r>
            <a:r>
              <a:rPr lang="en-US" altLang="zh-CN" sz="2800" b="1" dirty="0"/>
              <a:t>line graph is used to show a pattern or trend which usually takes place over a period of time.</a:t>
            </a:r>
            <a:r>
              <a:rPr lang="en-US" altLang="zh-CN" dirty="0"/>
              <a:t>	</a:t>
            </a:r>
            <a:endParaRPr lang="en-US" altLang="zh-CN" dirty="0"/>
          </a:p>
          <a:p>
            <a:endParaRPr lang="zh-CN" altLang="en-US" dirty="0"/>
          </a:p>
        </p:txBody>
      </p:sp>
      <p:pic>
        <p:nvPicPr>
          <p:cNvPr id="5" name="图片 4"/>
          <p:cNvPicPr>
            <a:picLocks noChangeAspect="1"/>
          </p:cNvPicPr>
          <p:nvPr/>
        </p:nvPicPr>
        <p:blipFill>
          <a:blip r:embed="rId1"/>
          <a:stretch>
            <a:fillRect/>
          </a:stretch>
        </p:blipFill>
        <p:spPr>
          <a:xfrm>
            <a:off x="5183189" y="987425"/>
            <a:ext cx="6172200" cy="4873625"/>
          </a:xfrm>
          <a:prstGeom prst="rect">
            <a:avLst/>
          </a:prstGeom>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7278300" cy="1022465"/>
          </a:xfrm>
        </p:spPr>
        <p:txBody>
          <a:bodyPr/>
          <a:lstStyle/>
          <a:p>
            <a:br>
              <a:rPr lang="zh-CN" altLang="en-US" dirty="0"/>
            </a:br>
            <a:r>
              <a:rPr lang="en-US" altLang="zh-CN" sz="4400" b="1" dirty="0"/>
              <a:t>Scatter </a:t>
            </a:r>
            <a:r>
              <a:rPr lang="en-US" altLang="zh-CN" sz="4400" b="1" dirty="0" smtClean="0"/>
              <a:t>graph</a:t>
            </a:r>
            <a:r>
              <a:rPr lang="zh-CN" altLang="en-US" sz="4400" b="1" dirty="0" smtClean="0"/>
              <a:t>散点图</a:t>
            </a:r>
            <a:br>
              <a:rPr lang="en-US" altLang="zh-CN" b="1" dirty="0" smtClean="0"/>
            </a:br>
            <a:endParaRPr lang="zh-CN" altLang="en-US" dirty="0"/>
          </a:p>
        </p:txBody>
      </p:sp>
      <p:pic>
        <p:nvPicPr>
          <p:cNvPr id="5" name="图片占位符 4"/>
          <p:cNvPicPr>
            <a:picLocks noGrp="1" noChangeAspect="1"/>
          </p:cNvPicPr>
          <p:nvPr>
            <p:ph type="pic" idx="1"/>
          </p:nvPr>
        </p:nvPicPr>
        <p:blipFill>
          <a:blip r:embed="rId1"/>
          <a:srcRect l="7261" r="7261"/>
          <a:stretch>
            <a:fillRect/>
          </a:stretch>
        </p:blipFill>
        <p:spPr>
          <a:prstGeom prst="rect">
            <a:avLst/>
          </a:prstGeom>
        </p:spPr>
      </p:pic>
      <p:sp>
        <p:nvSpPr>
          <p:cNvPr id="4" name="文本占位符 3"/>
          <p:cNvSpPr>
            <a:spLocks noGrp="1"/>
          </p:cNvSpPr>
          <p:nvPr>
            <p:ph type="body" sz="half" idx="2"/>
          </p:nvPr>
        </p:nvSpPr>
        <p:spPr>
          <a:xfrm>
            <a:off x="714895" y="987424"/>
            <a:ext cx="4468293" cy="5463251"/>
          </a:xfrm>
        </p:spPr>
        <p:txBody>
          <a:bodyPr/>
          <a:lstStyle/>
          <a:p>
            <a:r>
              <a:rPr lang="en-US" altLang="zh-CN" sz="2800" b="1" dirty="0" smtClean="0"/>
              <a:t>A scatter graph, or a scatter plot, is a type of plot or mathematical diagram using Cartesian coordinates to display values for typically two variables for a set of data. One of the most powerful aspects of a scatter plot, however, is its ability to show nonlinear relationships between variables</a:t>
            </a:r>
            <a:r>
              <a:rPr lang="en-US" altLang="zh-CN" sz="2800" b="1" dirty="0"/>
              <a:t>.</a:t>
            </a:r>
            <a:r>
              <a:rPr lang="en-US" altLang="zh-CN" dirty="0"/>
              <a:t>	</a:t>
            </a:r>
            <a:endParaRPr lang="en-US" altLang="zh-CN" dirty="0"/>
          </a:p>
          <a:p>
            <a:endParaRPr lang="zh-CN" altLang="en-US"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891939" cy="1155469"/>
          </a:xfrm>
        </p:spPr>
        <p:txBody>
          <a:bodyPr/>
          <a:lstStyle/>
          <a:p>
            <a:br>
              <a:rPr lang="zh-CN" altLang="en-US" dirty="0"/>
            </a:br>
            <a:r>
              <a:rPr lang="en-US" altLang="zh-CN" sz="4400" b="1" dirty="0"/>
              <a:t>Area </a:t>
            </a:r>
            <a:r>
              <a:rPr lang="en-US" altLang="zh-CN" sz="4400" b="1" dirty="0" smtClean="0"/>
              <a:t>graph</a:t>
            </a:r>
            <a:r>
              <a:rPr lang="zh-CN" altLang="en-US" sz="4400" b="1" dirty="0" smtClean="0"/>
              <a:t>面积图</a:t>
            </a:r>
            <a:br>
              <a:rPr lang="en-US" altLang="zh-CN" b="1" dirty="0" smtClean="0"/>
            </a:br>
            <a:endParaRPr lang="zh-CN" altLang="en-US" dirty="0"/>
          </a:p>
        </p:txBody>
      </p:sp>
      <p:sp>
        <p:nvSpPr>
          <p:cNvPr id="3" name="图片占位符 2"/>
          <p:cNvSpPr>
            <a:spLocks noGrp="1"/>
          </p:cNvSpPr>
          <p:nvPr>
            <p:ph type="pic" idx="1"/>
          </p:nvPr>
        </p:nvSpPr>
        <p:spPr/>
      </p:sp>
      <p:sp>
        <p:nvSpPr>
          <p:cNvPr id="4" name="文本占位符 3"/>
          <p:cNvSpPr>
            <a:spLocks noGrp="1"/>
          </p:cNvSpPr>
          <p:nvPr>
            <p:ph type="body" sz="half" idx="2"/>
          </p:nvPr>
        </p:nvSpPr>
        <p:spPr>
          <a:xfrm>
            <a:off x="839788" y="1330035"/>
            <a:ext cx="4288450" cy="5104015"/>
          </a:xfrm>
        </p:spPr>
        <p:txBody>
          <a:bodyPr/>
          <a:lstStyle/>
          <a:p>
            <a:r>
              <a:rPr lang="en-US" altLang="zh-CN" sz="2800" dirty="0" smtClean="0"/>
              <a:t>Area graphs display multiple time series stacked on the y-axis against equally spaced time  intervals on the x-axis. Each line on the graph is the cumulative sum so that you can see each </a:t>
            </a:r>
            <a:r>
              <a:rPr lang="en-US" altLang="zh-CN" sz="2800" dirty="0" err="1" smtClean="0"/>
              <a:t>series'contribution</a:t>
            </a:r>
            <a:r>
              <a:rPr lang="en-US" altLang="zh-CN" sz="2800" dirty="0" smtClean="0"/>
              <a:t> to the sum and how the composition of the sum changes over time</a:t>
            </a:r>
            <a:r>
              <a:rPr lang="en-US" altLang="zh-CN" sz="2800" dirty="0"/>
              <a:t>.</a:t>
            </a:r>
            <a:endParaRPr lang="zh-CN" altLang="en-US" sz="2800" dirty="0"/>
          </a:p>
        </p:txBody>
      </p:sp>
      <p:pic>
        <p:nvPicPr>
          <p:cNvPr id="5" name="图片 4"/>
          <p:cNvPicPr>
            <a:picLocks noChangeAspect="1"/>
          </p:cNvPicPr>
          <p:nvPr/>
        </p:nvPicPr>
        <p:blipFill>
          <a:blip r:embed="rId1"/>
          <a:stretch>
            <a:fillRect/>
          </a:stretch>
        </p:blipFill>
        <p:spPr>
          <a:xfrm>
            <a:off x="5786676" y="581892"/>
            <a:ext cx="5513761" cy="5469774"/>
          </a:xfrm>
          <a:prstGeom prst="rect">
            <a:avLst/>
          </a:prstGeom>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8616446" cy="1305098"/>
          </a:xfrm>
        </p:spPr>
        <p:txBody>
          <a:bodyPr/>
          <a:lstStyle/>
          <a:p>
            <a:br>
              <a:rPr lang="zh-CN" altLang="en-US" dirty="0"/>
            </a:br>
            <a:r>
              <a:rPr lang="en-US" altLang="zh-CN" b="1" dirty="0" smtClean="0"/>
              <a:t>Structure schematic diagram </a:t>
            </a:r>
            <a:r>
              <a:rPr lang="zh-CN" altLang="en-US" b="1" dirty="0" smtClean="0"/>
              <a:t>结构示意图</a:t>
            </a:r>
            <a:br>
              <a:rPr lang="en-US" altLang="zh-CN" b="1" dirty="0" smtClean="0"/>
            </a:br>
            <a:endParaRPr lang="zh-CN" altLang="en-US" dirty="0"/>
          </a:p>
        </p:txBody>
      </p:sp>
      <p:pic>
        <p:nvPicPr>
          <p:cNvPr id="5" name="图片占位符 4"/>
          <p:cNvPicPr>
            <a:picLocks noGrp="1" noChangeAspect="1"/>
          </p:cNvPicPr>
          <p:nvPr>
            <p:ph type="pic" idx="1"/>
          </p:nvPr>
        </p:nvPicPr>
        <p:blipFill>
          <a:blip r:embed="rId1"/>
          <a:srcRect l="12316" r="12316"/>
          <a:stretch>
            <a:fillRect/>
          </a:stretch>
        </p:blipFill>
        <p:spPr>
          <a:xfrm>
            <a:off x="5968538" y="1496290"/>
            <a:ext cx="5386850" cy="4364759"/>
          </a:xfrm>
          <a:prstGeom prst="rect">
            <a:avLst/>
          </a:prstGeom>
        </p:spPr>
      </p:pic>
      <p:sp>
        <p:nvSpPr>
          <p:cNvPr id="4" name="文本占位符 3"/>
          <p:cNvSpPr>
            <a:spLocks noGrp="1"/>
          </p:cNvSpPr>
          <p:nvPr>
            <p:ph type="body" sz="half" idx="2"/>
          </p:nvPr>
        </p:nvSpPr>
        <p:spPr>
          <a:xfrm>
            <a:off x="581891" y="1496291"/>
            <a:ext cx="5220393" cy="4788131"/>
          </a:xfrm>
        </p:spPr>
        <p:txBody>
          <a:bodyPr/>
          <a:lstStyle/>
          <a:p>
            <a:r>
              <a:rPr lang="en-US" altLang="zh-CN" sz="2800" dirty="0" smtClean="0"/>
              <a:t>A structure schematic diagram is a representation of the elements of a system using abstract, graphic symbols rather than realistic pictures. It usually omits all details that are not relevant to the information the schematic is intended to convey, and may add unrealistic elements that aid comprehension</a:t>
            </a:r>
            <a:r>
              <a:rPr lang="en-US" altLang="zh-CN" sz="2800" dirty="0"/>
              <a:t>.</a:t>
            </a:r>
            <a:endParaRPr lang="zh-CN" altLang="en-US" sz="2800"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br>
              <a:rPr lang="zh-CN" altLang="en-US" dirty="0"/>
            </a:br>
            <a:r>
              <a:rPr lang="en-US" altLang="zh-CN" sz="4400" b="1" dirty="0" smtClean="0"/>
              <a:t>Photo</a:t>
            </a:r>
            <a:br>
              <a:rPr lang="en-US" altLang="zh-CN" b="1" dirty="0" smtClean="0"/>
            </a:br>
            <a:endParaRPr lang="zh-CN" altLang="en-US" dirty="0"/>
          </a:p>
        </p:txBody>
      </p:sp>
      <p:pic>
        <p:nvPicPr>
          <p:cNvPr id="5" name="图片占位符 4"/>
          <p:cNvPicPr>
            <a:picLocks noGrp="1" noChangeAspect="1"/>
          </p:cNvPicPr>
          <p:nvPr>
            <p:ph type="pic" idx="1"/>
          </p:nvPr>
        </p:nvPicPr>
        <p:blipFill>
          <a:blip r:embed="rId1"/>
          <a:srcRect t="14175" b="14175"/>
          <a:stretch>
            <a:fillRect/>
          </a:stretch>
        </p:blipFill>
        <p:spPr>
          <a:prstGeom prst="rect">
            <a:avLst/>
          </a:prstGeom>
        </p:spPr>
      </p:pic>
      <p:sp>
        <p:nvSpPr>
          <p:cNvPr id="4" name="文本占位符 3"/>
          <p:cNvSpPr>
            <a:spLocks noGrp="1"/>
          </p:cNvSpPr>
          <p:nvPr>
            <p:ph type="body" sz="half" idx="2"/>
          </p:nvPr>
        </p:nvSpPr>
        <p:spPr/>
        <p:txBody>
          <a:bodyPr/>
          <a:lstStyle/>
          <a:p>
            <a:r>
              <a:rPr lang="en-US" altLang="zh-CN" sz="2800" dirty="0" smtClean="0"/>
              <a:t>Photos are used for large amount of genuine, objective information</a:t>
            </a:r>
            <a:r>
              <a:rPr lang="zh-CN" altLang="en-US" sz="2800" dirty="0" smtClean="0"/>
              <a:t>， </a:t>
            </a:r>
            <a:r>
              <a:rPr lang="en-US" altLang="zh-CN" sz="2800" dirty="0" smtClean="0"/>
              <a:t>with marks on the photo to indicate the focus</a:t>
            </a:r>
            <a:r>
              <a:rPr lang="en-US" altLang="zh-CN" sz="2800" dirty="0"/>
              <a:t>.</a:t>
            </a:r>
            <a:endParaRPr lang="zh-CN" altLang="en-US" sz="2800" dirty="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055716"/>
          </a:xfrm>
        </p:spPr>
        <p:txBody>
          <a:bodyPr/>
          <a:lstStyle/>
          <a:p>
            <a:br>
              <a:rPr lang="zh-CN" altLang="en-US" dirty="0"/>
            </a:br>
            <a:r>
              <a:rPr lang="en-US" altLang="zh-CN" sz="4400" b="1" dirty="0" smtClean="0"/>
              <a:t>Table</a:t>
            </a:r>
            <a:br>
              <a:rPr lang="en-US" altLang="zh-CN" b="1" dirty="0" smtClean="0"/>
            </a:br>
            <a:endParaRPr lang="zh-CN" altLang="en-US" dirty="0"/>
          </a:p>
        </p:txBody>
      </p:sp>
      <p:sp>
        <p:nvSpPr>
          <p:cNvPr id="3" name="图片占位符 2"/>
          <p:cNvSpPr>
            <a:spLocks noGrp="1"/>
          </p:cNvSpPr>
          <p:nvPr>
            <p:ph type="pic" idx="1"/>
          </p:nvPr>
        </p:nvSpPr>
        <p:spPr/>
      </p:sp>
      <p:sp>
        <p:nvSpPr>
          <p:cNvPr id="4" name="文本占位符 3"/>
          <p:cNvSpPr>
            <a:spLocks noGrp="1"/>
          </p:cNvSpPr>
          <p:nvPr>
            <p:ph type="body" sz="half" idx="2"/>
          </p:nvPr>
        </p:nvSpPr>
        <p:spPr>
          <a:xfrm>
            <a:off x="839788" y="1363287"/>
            <a:ext cx="3932237" cy="4505701"/>
          </a:xfrm>
        </p:spPr>
        <p:txBody>
          <a:bodyPr/>
          <a:lstStyle/>
          <a:p>
            <a:r>
              <a:rPr lang="en-US" altLang="zh-CN" sz="2800" dirty="0" smtClean="0"/>
              <a:t>A table is a set of facts and figures arranged in columns and rows. It is a very useful way of organizing numerical information</a:t>
            </a:r>
            <a:r>
              <a:rPr lang="en-US" altLang="zh-CN" sz="2800" dirty="0"/>
              <a:t>.</a:t>
            </a:r>
            <a:endParaRPr lang="zh-CN" altLang="en-US" sz="2800" dirty="0"/>
          </a:p>
        </p:txBody>
      </p:sp>
      <p:pic>
        <p:nvPicPr>
          <p:cNvPr id="7" name="图片 6"/>
          <p:cNvPicPr>
            <a:picLocks noChangeAspect="1"/>
          </p:cNvPicPr>
          <p:nvPr/>
        </p:nvPicPr>
        <p:blipFill>
          <a:blip r:embed="rId1"/>
          <a:stretch>
            <a:fillRect/>
          </a:stretch>
        </p:blipFill>
        <p:spPr>
          <a:xfrm>
            <a:off x="4772025" y="952494"/>
            <a:ext cx="7419975" cy="4953011"/>
          </a:xfrm>
          <a:prstGeom prst="rect">
            <a:avLst/>
          </a:prstGeom>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997862"/>
          </a:xfrm>
        </p:spPr>
        <p:txBody>
          <a:bodyPr/>
          <a:lstStyle/>
          <a:p>
            <a:r>
              <a:rPr lang="en-US" altLang="zh-CN" sz="2800" b="1" dirty="0" smtClean="0"/>
              <a:t>Other forms of graphs</a:t>
            </a:r>
            <a:endParaRPr lang="en-US" altLang="zh-CN" sz="2800" dirty="0"/>
          </a:p>
          <a:p>
            <a:r>
              <a:rPr lang="en-US" altLang="zh-CN" sz="2800" b="1" dirty="0"/>
              <a:t>3-D </a:t>
            </a:r>
            <a:r>
              <a:rPr lang="en-US" altLang="zh-CN" sz="2800" b="1" dirty="0" smtClean="0"/>
              <a:t>Area (</a:t>
            </a:r>
            <a:r>
              <a:rPr lang="zh-CN" altLang="en-US" sz="2800" b="1" dirty="0"/>
              <a:t>三维面积图</a:t>
            </a:r>
            <a:r>
              <a:rPr lang="en-US" altLang="zh-CN" sz="2800" b="1" dirty="0"/>
              <a:t>)</a:t>
            </a:r>
            <a:endParaRPr lang="zh-CN" altLang="en-US" sz="2800" dirty="0"/>
          </a:p>
          <a:p>
            <a:r>
              <a:rPr lang="en-US" altLang="zh-CN" sz="2800" b="1" dirty="0"/>
              <a:t>3-D Column (</a:t>
            </a:r>
            <a:r>
              <a:rPr lang="zh-CN" altLang="en-US" sz="2800" b="1" dirty="0"/>
              <a:t>三维柱形图</a:t>
            </a:r>
            <a:r>
              <a:rPr lang="en-US" altLang="zh-CN" sz="2800" b="1" dirty="0"/>
              <a:t>)</a:t>
            </a:r>
            <a:endParaRPr lang="zh-CN" altLang="en-US" sz="2800" dirty="0"/>
          </a:p>
          <a:p>
            <a:r>
              <a:rPr lang="en-US" altLang="zh-CN" sz="2800" b="1" dirty="0"/>
              <a:t>3-D Ribbon (</a:t>
            </a:r>
            <a:r>
              <a:rPr lang="zh-CN" altLang="en-US" sz="2800" b="1" dirty="0"/>
              <a:t>三维带状图</a:t>
            </a:r>
            <a:r>
              <a:rPr lang="en-US" altLang="zh-CN" sz="2800" b="1" dirty="0"/>
              <a:t>)•</a:t>
            </a:r>
            <a:endParaRPr lang="zh-CN" altLang="en-US" sz="2800" dirty="0"/>
          </a:p>
          <a:p>
            <a:r>
              <a:rPr lang="en-US" altLang="zh-CN" sz="2800" b="1" dirty="0"/>
              <a:t>3-D Surface Fill (</a:t>
            </a:r>
            <a:r>
              <a:rPr lang="zh-CN" altLang="en-US" sz="2800" b="1" dirty="0"/>
              <a:t>三维表面填充图</a:t>
            </a:r>
            <a:r>
              <a:rPr lang="en-US" altLang="zh-CN" sz="2800" b="1" dirty="0"/>
              <a:t>)</a:t>
            </a:r>
            <a:endParaRPr lang="zh-CN" altLang="en-US" sz="2800" dirty="0"/>
          </a:p>
          <a:p>
            <a:r>
              <a:rPr lang="en-US" altLang="zh-CN" sz="2800" b="1" dirty="0"/>
              <a:t>3-D Wireframe (</a:t>
            </a:r>
            <a:r>
              <a:rPr lang="zh-CN" altLang="en-US" sz="2800" b="1" dirty="0"/>
              <a:t>三维线框图</a:t>
            </a:r>
            <a:r>
              <a:rPr lang="en-US" altLang="zh-CN" sz="2800" b="1" dirty="0"/>
              <a:t>)</a:t>
            </a:r>
            <a:endParaRPr lang="zh-CN" altLang="en-US" sz="2800" dirty="0"/>
          </a:p>
          <a:p>
            <a:r>
              <a:rPr lang="en-US" altLang="zh-CN" sz="2800" b="1" dirty="0"/>
              <a:t>3-D XYZ Scatter (</a:t>
            </a:r>
            <a:r>
              <a:rPr lang="zh-CN" altLang="en-US" sz="2800" b="1" dirty="0"/>
              <a:t>三维</a:t>
            </a:r>
            <a:r>
              <a:rPr lang="en-US" altLang="zh-CN" sz="2800" b="1" dirty="0"/>
              <a:t>XYZ </a:t>
            </a:r>
            <a:r>
              <a:rPr lang="zh-CN" altLang="en-US" sz="2800" b="1" dirty="0"/>
              <a:t>散点图</a:t>
            </a:r>
            <a:r>
              <a:rPr lang="en-US" altLang="zh-CN" sz="2800" b="1" dirty="0"/>
              <a:t>)</a:t>
            </a:r>
            <a:endParaRPr lang="zh-CN" altLang="en-US" sz="2800" dirty="0"/>
          </a:p>
          <a:p>
            <a:r>
              <a:rPr lang="en-US" altLang="zh-CN" sz="2800" b="1" dirty="0"/>
              <a:t>3-D XYZ </a:t>
            </a:r>
            <a:r>
              <a:rPr lang="en-US" altLang="zh-CN" sz="2800" b="1" dirty="0" err="1" smtClean="0"/>
              <a:t>Scatterline</a:t>
            </a:r>
            <a:r>
              <a:rPr lang="en-US" altLang="zh-CN" sz="2800" b="1" dirty="0" smtClean="0"/>
              <a:t> (</a:t>
            </a:r>
            <a:r>
              <a:rPr lang="zh-CN" altLang="en-US" sz="2800" b="1" dirty="0"/>
              <a:t>三维</a:t>
            </a:r>
            <a:r>
              <a:rPr lang="en-US" altLang="zh-CN" sz="2800" b="1" dirty="0"/>
              <a:t>XYZ </a:t>
            </a:r>
            <a:r>
              <a:rPr lang="zh-CN" altLang="en-US" sz="2800" b="1" dirty="0"/>
              <a:t>散点线图</a:t>
            </a:r>
            <a:r>
              <a:rPr lang="en-US" altLang="zh-CN" sz="2800" b="1" dirty="0"/>
              <a:t>)</a:t>
            </a:r>
            <a:endParaRPr lang="zh-CN" altLang="en-US" sz="2800" dirty="0"/>
          </a:p>
          <a:p>
            <a:r>
              <a:rPr lang="en-US" altLang="zh-CN" sz="2800" b="1" dirty="0"/>
              <a:t>3-D XYZ Surface Fill (</a:t>
            </a:r>
            <a:r>
              <a:rPr lang="zh-CN" altLang="en-US" sz="2800" b="1" dirty="0"/>
              <a:t>三维</a:t>
            </a:r>
            <a:r>
              <a:rPr lang="en-US" altLang="zh-CN" sz="2800" b="1" dirty="0"/>
              <a:t>XYZ </a:t>
            </a:r>
            <a:r>
              <a:rPr lang="zh-CN" altLang="en-US" sz="2800" b="1" dirty="0"/>
              <a:t>表面填充图</a:t>
            </a:r>
            <a:r>
              <a:rPr lang="en-US" altLang="zh-CN" sz="2800" b="1" dirty="0"/>
              <a:t>)</a:t>
            </a:r>
            <a:endParaRPr lang="zh-CN" altLang="en-US" sz="2800" dirty="0"/>
          </a:p>
          <a:p>
            <a:r>
              <a:rPr lang="en-US" altLang="zh-CN" sz="2800" b="1" dirty="0"/>
              <a:t>3-D XYZ Surface Line (</a:t>
            </a:r>
            <a:r>
              <a:rPr lang="zh-CN" altLang="en-US" sz="2800" b="1" dirty="0"/>
              <a:t>三维</a:t>
            </a:r>
            <a:r>
              <a:rPr lang="en-US" altLang="zh-CN" sz="2800" b="1" dirty="0"/>
              <a:t>XYZ </a:t>
            </a:r>
            <a:r>
              <a:rPr lang="zh-CN" altLang="en-US" sz="2800" b="1" dirty="0"/>
              <a:t>表面线图</a:t>
            </a:r>
            <a:r>
              <a:rPr lang="en-US" altLang="zh-CN" sz="2800" b="1" dirty="0"/>
              <a:t>)</a:t>
            </a:r>
            <a:endParaRPr lang="zh-CN" altLang="en-US" sz="2800" dirty="0"/>
          </a:p>
          <a:p>
            <a:endParaRPr lang="zh-CN" altLang="en-US"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t>3.Some software for producing figures and tables</a:t>
            </a:r>
            <a:endParaRPr lang="zh-CN" altLang="en-US" dirty="0"/>
          </a:p>
        </p:txBody>
      </p:sp>
      <p:sp>
        <p:nvSpPr>
          <p:cNvPr id="3" name="文本占位符 2"/>
          <p:cNvSpPr>
            <a:spLocks noGrp="1"/>
          </p:cNvSpPr>
          <p:nvPr>
            <p:ph type="body" idx="1"/>
          </p:nvPr>
        </p:nvSpPr>
        <p:spPr/>
        <p:txBody>
          <a:bodyPr/>
          <a:lstStyle/>
          <a:p>
            <a:endParaRPr lang="zh-CN" altLang="en-US" dirty="0"/>
          </a:p>
        </p:txBody>
      </p:sp>
      <p:sp>
        <p:nvSpPr>
          <p:cNvPr id="4" name="内容占位符 3"/>
          <p:cNvSpPr>
            <a:spLocks noGrp="1"/>
          </p:cNvSpPr>
          <p:nvPr>
            <p:ph sz="half" idx="2"/>
          </p:nvPr>
        </p:nvSpPr>
        <p:spPr>
          <a:xfrm>
            <a:off x="839788" y="1690688"/>
            <a:ext cx="5157787" cy="4498975"/>
          </a:xfrm>
        </p:spPr>
        <p:txBody>
          <a:bodyPr/>
          <a:lstStyle/>
          <a:p>
            <a:r>
              <a:rPr lang="en-US" altLang="zh-CN" b="1" dirty="0" smtClean="0"/>
              <a:t>Origin </a:t>
            </a:r>
            <a:endParaRPr lang="en-US" altLang="zh-CN" dirty="0"/>
          </a:p>
          <a:p>
            <a:r>
              <a:rPr lang="en-US" altLang="zh-CN" b="1" dirty="0" err="1" smtClean="0"/>
              <a:t>Sigmaplot</a:t>
            </a:r>
            <a:endParaRPr lang="en-US" altLang="zh-CN" dirty="0"/>
          </a:p>
          <a:p>
            <a:r>
              <a:rPr lang="en-US" altLang="zh-CN" b="1" dirty="0" smtClean="0"/>
              <a:t>Axum</a:t>
            </a:r>
            <a:endParaRPr lang="en-US" altLang="zh-CN" dirty="0"/>
          </a:p>
          <a:p>
            <a:r>
              <a:rPr lang="en-US" altLang="zh-CN" b="1" dirty="0" err="1" smtClean="0"/>
              <a:t>Deltagraph</a:t>
            </a:r>
            <a:endParaRPr lang="en-US" altLang="zh-CN" dirty="0"/>
          </a:p>
          <a:p>
            <a:r>
              <a:rPr lang="en-US" altLang="zh-CN" b="1" dirty="0" err="1" smtClean="0"/>
              <a:t>DPlot</a:t>
            </a:r>
            <a:endParaRPr lang="en-US" altLang="zh-CN" dirty="0"/>
          </a:p>
          <a:p>
            <a:r>
              <a:rPr lang="en-US" altLang="zh-CN" b="1" dirty="0" smtClean="0"/>
              <a:t>Global </a:t>
            </a:r>
            <a:r>
              <a:rPr lang="en-US" altLang="zh-CN" b="1" dirty="0"/>
              <a:t>Mapper</a:t>
            </a:r>
            <a:endParaRPr lang="en-US" altLang="zh-CN" dirty="0"/>
          </a:p>
          <a:p>
            <a:endParaRPr lang="zh-CN" altLang="en-US" dirty="0"/>
          </a:p>
        </p:txBody>
      </p:sp>
      <p:sp>
        <p:nvSpPr>
          <p:cNvPr id="5" name="文本占位符 4"/>
          <p:cNvSpPr>
            <a:spLocks noGrp="1"/>
          </p:cNvSpPr>
          <p:nvPr>
            <p:ph type="body" sz="quarter" idx="3"/>
          </p:nvPr>
        </p:nvSpPr>
        <p:spPr/>
        <p:txBody>
          <a:bodyPr/>
          <a:lstStyle/>
          <a:p>
            <a:endParaRPr lang="zh-CN" altLang="en-US"/>
          </a:p>
        </p:txBody>
      </p:sp>
      <p:sp>
        <p:nvSpPr>
          <p:cNvPr id="6" name="内容占位符 5"/>
          <p:cNvSpPr>
            <a:spLocks noGrp="1"/>
          </p:cNvSpPr>
          <p:nvPr>
            <p:ph sz="quarter" idx="4"/>
          </p:nvPr>
        </p:nvSpPr>
        <p:spPr>
          <a:xfrm>
            <a:off x="6172200" y="1681163"/>
            <a:ext cx="5183188" cy="4508500"/>
          </a:xfrm>
        </p:spPr>
        <p:txBody>
          <a:bodyPr/>
          <a:lstStyle/>
          <a:p>
            <a:r>
              <a:rPr lang="en-US" altLang="zh-CN" b="1" dirty="0" err="1" smtClean="0"/>
              <a:t>Grapher</a:t>
            </a:r>
            <a:endParaRPr lang="en-US" altLang="zh-CN" dirty="0"/>
          </a:p>
          <a:p>
            <a:r>
              <a:rPr lang="en-US" altLang="zh-CN" b="1" dirty="0" err="1" smtClean="0"/>
              <a:t>GraphPadPrism</a:t>
            </a:r>
            <a:r>
              <a:rPr lang="en-US" altLang="zh-CN" b="1" dirty="0" smtClean="0"/>
              <a:t> </a:t>
            </a:r>
            <a:r>
              <a:rPr lang="en-US" altLang="zh-CN" b="1" dirty="0" err="1"/>
              <a:t>Mapviewer</a:t>
            </a:r>
            <a:endParaRPr lang="en-US" altLang="zh-CN" dirty="0"/>
          </a:p>
          <a:p>
            <a:r>
              <a:rPr lang="en-US" altLang="zh-CN" b="1" dirty="0" err="1" smtClean="0"/>
              <a:t>Matlab</a:t>
            </a:r>
            <a:endParaRPr lang="en-US" altLang="zh-CN" dirty="0"/>
          </a:p>
          <a:p>
            <a:r>
              <a:rPr lang="en-US" altLang="zh-CN" b="1" dirty="0" smtClean="0"/>
              <a:t>Minitab</a:t>
            </a:r>
            <a:endParaRPr lang="en-US" altLang="zh-CN" dirty="0"/>
          </a:p>
          <a:p>
            <a:r>
              <a:rPr lang="en-US" altLang="zh-CN" b="1" dirty="0" smtClean="0"/>
              <a:t>SPSS</a:t>
            </a:r>
            <a:endParaRPr lang="en-US" altLang="zh-CN" dirty="0"/>
          </a:p>
          <a:p>
            <a:r>
              <a:rPr lang="en-US" altLang="zh-CN" b="1" dirty="0" smtClean="0"/>
              <a:t>STATISTICA </a:t>
            </a:r>
            <a:endParaRPr lang="en-US" altLang="zh-CN" dirty="0"/>
          </a:p>
          <a:p>
            <a:endParaRPr lang="zh-CN" altLang="en-US"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sp>
        <p:nvSpPr>
          <p:cNvPr id="3" name="文本占位符 2"/>
          <p:cNvSpPr>
            <a:spLocks noGrp="1"/>
          </p:cNvSpPr>
          <p:nvPr>
            <p:ph type="body" sz="quarter" idx="11"/>
          </p:nvPr>
        </p:nvSpPr>
        <p:spPr>
          <a:xfrm>
            <a:off x="689712" y="1203433"/>
            <a:ext cx="8656269" cy="3970733"/>
          </a:xfrm>
        </p:spPr>
        <p:txBody>
          <a:bodyPr/>
          <a:lstStyle/>
          <a:p>
            <a:r>
              <a:rPr lang="en-US" altLang="zh-CN" b="1" dirty="0"/>
              <a:t>6. lexical signals and sample </a:t>
            </a:r>
            <a:r>
              <a:rPr lang="en-US" altLang="zh-CN" b="1" dirty="0" smtClean="0"/>
              <a:t>analysis</a:t>
            </a:r>
            <a:r>
              <a:rPr lang="zh-CN" altLang="en-US" b="1" dirty="0" smtClean="0"/>
              <a:t>（</a:t>
            </a:r>
            <a:r>
              <a:rPr lang="en-US" altLang="zh-CN" b="1" dirty="0" smtClean="0"/>
              <a:t>P93</a:t>
            </a:r>
            <a:r>
              <a:rPr lang="zh-CN" altLang="en-US" b="1" dirty="0" smtClean="0"/>
              <a:t>）</a:t>
            </a:r>
            <a:endParaRPr lang="en-US" altLang="zh-CN" b="1" dirty="0" smtClean="0"/>
          </a:p>
          <a:p>
            <a:endParaRPr lang="zh-CN" altLang="en-US" b="1" dirty="0"/>
          </a:p>
          <a:p>
            <a:endParaRPr 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solidFill>
                  <a:srgbClr val="00B050"/>
                </a:solidFill>
              </a:rPr>
              <a:t>Discussion Section</a:t>
            </a:r>
            <a:endParaRPr lang="zh-CN" altLang="en-US" dirty="0">
              <a:solidFill>
                <a:srgbClr val="00B050"/>
              </a:solidFill>
            </a:endParaRPr>
          </a:p>
        </p:txBody>
      </p:sp>
      <p:sp>
        <p:nvSpPr>
          <p:cNvPr id="3" name="文本占位符 2"/>
          <p:cNvSpPr>
            <a:spLocks noGrp="1"/>
          </p:cNvSpPr>
          <p:nvPr>
            <p:ph type="body" sz="quarter" idx="11"/>
          </p:nvPr>
        </p:nvSpPr>
        <p:spPr>
          <a:xfrm>
            <a:off x="689712" y="1203433"/>
            <a:ext cx="8656269" cy="4964611"/>
          </a:xfrm>
        </p:spPr>
        <p:txBody>
          <a:bodyPr/>
          <a:lstStyle/>
          <a:p>
            <a:r>
              <a:rPr lang="en-US" altLang="zh-CN" sz="2800" b="1" dirty="0" smtClean="0"/>
              <a:t>Contents</a:t>
            </a:r>
            <a:endParaRPr lang="en-US" altLang="zh-CN" sz="2800" dirty="0"/>
          </a:p>
          <a:p>
            <a:r>
              <a:rPr lang="en-US" altLang="zh-CN" sz="2800" b="1" dirty="0"/>
              <a:t>1</a:t>
            </a:r>
            <a:r>
              <a:rPr lang="en-US" altLang="zh-CN" sz="2800" b="1" dirty="0" smtClean="0"/>
              <a:t>. The </a:t>
            </a:r>
            <a:r>
              <a:rPr lang="en-US" altLang="zh-CN" sz="2800" b="1" dirty="0"/>
              <a:t>Discussion Section of a Research Paper</a:t>
            </a:r>
            <a:endParaRPr lang="en-US" altLang="zh-CN" sz="2800" dirty="0"/>
          </a:p>
          <a:p>
            <a:r>
              <a:rPr lang="en-US" altLang="zh-CN" sz="2800" b="1" dirty="0"/>
              <a:t>2. </a:t>
            </a:r>
            <a:r>
              <a:rPr lang="en-US" altLang="zh-CN" sz="2800" b="1" dirty="0" smtClean="0"/>
              <a:t>Moves in the </a:t>
            </a:r>
            <a:r>
              <a:rPr lang="en-US" altLang="zh-CN" sz="2800" b="1" dirty="0"/>
              <a:t>discussion section</a:t>
            </a:r>
            <a:endParaRPr lang="en-US" altLang="zh-CN" sz="2800" dirty="0"/>
          </a:p>
          <a:p>
            <a:r>
              <a:rPr lang="en-US" altLang="zh-CN" sz="2800" b="1" dirty="0"/>
              <a:t>3</a:t>
            </a:r>
            <a:r>
              <a:rPr lang="en-US" altLang="zh-CN" sz="2800" b="1" dirty="0" smtClean="0"/>
              <a:t>. </a:t>
            </a:r>
            <a:r>
              <a:rPr lang="en-US" altLang="zh-CN" sz="2800" b="1" dirty="0" smtClean="0"/>
              <a:t>lexical </a:t>
            </a:r>
            <a:r>
              <a:rPr lang="en-US" altLang="zh-CN" sz="2800" b="1" dirty="0"/>
              <a:t>signals </a:t>
            </a:r>
            <a:endParaRPr lang="en-US" altLang="zh-CN" sz="2800" b="1" dirty="0" smtClean="0"/>
          </a:p>
          <a:p>
            <a:r>
              <a:rPr lang="en-US" altLang="zh-CN" sz="2800" b="1" dirty="0" smtClean="0"/>
              <a:t>4. Reading practice</a:t>
            </a:r>
            <a:endParaRPr lang="zh-CN" altLang="en-US" sz="2800" b="1"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9352063" cy="4981236"/>
          </a:xfrm>
        </p:spPr>
        <p:txBody>
          <a:bodyPr/>
          <a:lstStyle/>
          <a:p>
            <a:r>
              <a:rPr lang="en-US" altLang="zh-CN" sz="2800" b="1" dirty="0" smtClean="0"/>
              <a:t>Move 1: background</a:t>
            </a:r>
            <a:endParaRPr lang="en-US" altLang="zh-CN" sz="2800" dirty="0"/>
          </a:p>
          <a:p>
            <a:r>
              <a:rPr lang="en-US" altLang="zh-CN" sz="2800" b="1" dirty="0" smtClean="0"/>
              <a:t>The first move identifies </a:t>
            </a:r>
            <a:r>
              <a:rPr lang="en-US" altLang="zh-CN" sz="2800" b="1" dirty="0" smtClean="0">
                <a:solidFill>
                  <a:srgbClr val="FF0000"/>
                </a:solidFill>
              </a:rPr>
              <a:t>the larger scope or field in which the study is situated</a:t>
            </a:r>
            <a:r>
              <a:rPr lang="en-US" altLang="zh-CN" sz="2800" b="1" dirty="0"/>
              <a:t>.</a:t>
            </a:r>
            <a:endParaRPr lang="en-US" altLang="zh-CN" sz="2800" dirty="0"/>
          </a:p>
          <a:p>
            <a:r>
              <a:rPr lang="en-US" altLang="zh-CN" sz="2800" b="1" dirty="0"/>
              <a:t>Simply</a:t>
            </a:r>
            <a:r>
              <a:rPr lang="en-US" altLang="zh-CN" sz="2800" b="1" dirty="0" smtClean="0"/>
              <a:t>, move one is to inform readers of the background knowledge</a:t>
            </a:r>
            <a:r>
              <a:rPr lang="en-US" altLang="zh-CN" sz="2800" b="1" dirty="0"/>
              <a:t>.</a:t>
            </a:r>
            <a:endParaRPr lang="en-US" altLang="zh-CN" sz="2800" dirty="0"/>
          </a:p>
          <a:p>
            <a:r>
              <a:rPr lang="en-US" altLang="zh-CN" sz="2800" b="1" dirty="0" smtClean="0"/>
              <a:t>Quite commonly, the introduction may begin by providing a general definition of a key term</a:t>
            </a:r>
            <a:r>
              <a:rPr lang="en-US" altLang="zh-CN" sz="2800" b="1" dirty="0"/>
              <a:t>.</a:t>
            </a:r>
            <a:endParaRPr lang="zh-CN" altLang="en-US" sz="28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1" y="1203433"/>
            <a:ext cx="10349591" cy="4947985"/>
          </a:xfrm>
        </p:spPr>
        <p:txBody>
          <a:bodyPr/>
          <a:lstStyle/>
          <a:p>
            <a:r>
              <a:rPr lang="en-US" altLang="zh-CN" sz="2800" b="1" dirty="0" smtClean="0"/>
              <a:t>1. Introduction</a:t>
            </a:r>
            <a:endParaRPr lang="en-US" altLang="zh-CN" sz="2800" dirty="0"/>
          </a:p>
          <a:p>
            <a:r>
              <a:rPr lang="en-US" altLang="zh-CN" sz="2800" b="1" dirty="0" smtClean="0"/>
              <a:t>The discussion section of a research paper is</a:t>
            </a:r>
            <a:r>
              <a:rPr lang="en-US" altLang="zh-CN" sz="2800" b="1" dirty="0"/>
              <a:t>:</a:t>
            </a:r>
            <a:endParaRPr lang="en-US" altLang="zh-CN" sz="2800" dirty="0"/>
          </a:p>
          <a:p>
            <a:r>
              <a:rPr lang="en-US" altLang="zh-CN" sz="2800" b="1" dirty="0" smtClean="0"/>
              <a:t>     To </a:t>
            </a:r>
            <a:r>
              <a:rPr lang="en-US" altLang="zh-CN" sz="2800" b="1" dirty="0"/>
              <a:t>interpret </a:t>
            </a:r>
            <a:r>
              <a:rPr lang="en-US" altLang="zh-CN" sz="2800" b="1" dirty="0" smtClean="0"/>
              <a:t>the results </a:t>
            </a:r>
            <a:r>
              <a:rPr lang="en-US" altLang="zh-CN" sz="2800" b="1" dirty="0"/>
              <a:t>of research</a:t>
            </a:r>
            <a:endParaRPr lang="en-US" altLang="zh-CN" sz="2800" dirty="0"/>
          </a:p>
          <a:p>
            <a:r>
              <a:rPr lang="en-US" altLang="zh-CN" sz="2800" b="1" dirty="0" smtClean="0"/>
              <a:t>     To analyze and discuss the results</a:t>
            </a:r>
            <a:endParaRPr lang="en-US" altLang="zh-CN" sz="2800" dirty="0"/>
          </a:p>
          <a:p>
            <a:r>
              <a:rPr lang="en-US" altLang="zh-CN" sz="2800" b="1" dirty="0" smtClean="0"/>
              <a:t>     To answer the questions proposed in the study</a:t>
            </a:r>
            <a:endParaRPr lang="en-US" altLang="zh-CN" sz="2800" dirty="0"/>
          </a:p>
          <a:p>
            <a:r>
              <a:rPr lang="en-US" altLang="zh-CN" sz="2800" b="1" dirty="0" smtClean="0"/>
              <a:t>     </a:t>
            </a:r>
            <a:endParaRPr lang="en-US" altLang="zh-CN" sz="2800" dirty="0"/>
          </a:p>
          <a:p>
            <a:endParaRPr lang="zh-CN" altLang="en-US"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9145664" cy="4781731"/>
          </a:xfrm>
        </p:spPr>
        <p:txBody>
          <a:bodyPr/>
          <a:lstStyle/>
          <a:p>
            <a:r>
              <a:rPr lang="en-US" altLang="zh-CN" sz="2800" b="1" dirty="0" smtClean="0"/>
              <a:t>The discussion section is featured of</a:t>
            </a:r>
            <a:endParaRPr lang="en-US" altLang="zh-CN" sz="2800" dirty="0"/>
          </a:p>
          <a:p>
            <a:r>
              <a:rPr lang="en-US" altLang="zh-CN" sz="2800" b="1" dirty="0" smtClean="0"/>
              <a:t>    </a:t>
            </a:r>
            <a:r>
              <a:rPr lang="en-US" altLang="zh-CN" sz="2800" dirty="0" smtClean="0"/>
              <a:t>following </a:t>
            </a:r>
            <a:r>
              <a:rPr lang="en-US" altLang="zh-CN" sz="2800" dirty="0"/>
              <a:t>the results section</a:t>
            </a:r>
            <a:endParaRPr lang="en-US" altLang="zh-CN" sz="2800" dirty="0"/>
          </a:p>
          <a:p>
            <a:r>
              <a:rPr lang="en-US" altLang="zh-CN" sz="2800" dirty="0" smtClean="0"/>
              <a:t>    calling </a:t>
            </a:r>
            <a:r>
              <a:rPr lang="en-US" altLang="zh-CN" sz="2800" dirty="0"/>
              <a:t>attention </a:t>
            </a:r>
            <a:r>
              <a:rPr lang="en-US" altLang="zh-CN" sz="2800" dirty="0" smtClean="0"/>
              <a:t>to something </a:t>
            </a:r>
            <a:r>
              <a:rPr lang="en-US" altLang="zh-CN" sz="2800" dirty="0"/>
              <a:t>not directly </a:t>
            </a:r>
            <a:r>
              <a:rPr lang="en-US" altLang="zh-CN" sz="2800" dirty="0" smtClean="0"/>
              <a:t> apparent </a:t>
            </a:r>
            <a:r>
              <a:rPr lang="en-US" altLang="zh-CN" sz="2800" dirty="0"/>
              <a:t>from </a:t>
            </a:r>
            <a:r>
              <a:rPr lang="en-US" altLang="zh-CN" sz="2800" dirty="0" smtClean="0"/>
              <a:t>the table</a:t>
            </a:r>
            <a:r>
              <a:rPr lang="en-US" altLang="zh-CN" sz="2800" dirty="0"/>
              <a:t>, chart or graph</a:t>
            </a:r>
            <a:endParaRPr lang="en-US" altLang="zh-CN" sz="2800" dirty="0"/>
          </a:p>
          <a:p>
            <a:r>
              <a:rPr lang="en-US" altLang="zh-CN" sz="2800" dirty="0" smtClean="0"/>
              <a:t>    analyzing data to support the thesis </a:t>
            </a:r>
            <a:r>
              <a:rPr lang="en-US" altLang="zh-CN" sz="2800" dirty="0"/>
              <a:t>of </a:t>
            </a:r>
            <a:r>
              <a:rPr lang="en-US" altLang="zh-CN" sz="2800" dirty="0" smtClean="0"/>
              <a:t>the research </a:t>
            </a:r>
            <a:r>
              <a:rPr lang="en-US" altLang="zh-CN" sz="2800" dirty="0"/>
              <a:t>question</a:t>
            </a:r>
            <a:endParaRPr lang="en-US" altLang="zh-CN" sz="2800" dirty="0"/>
          </a:p>
          <a:p>
            <a:r>
              <a:rPr lang="en-US" altLang="zh-CN" sz="2800" dirty="0" smtClean="0"/>
              <a:t>    relating </a:t>
            </a:r>
            <a:r>
              <a:rPr lang="en-US" altLang="zh-CN" sz="2800" dirty="0"/>
              <a:t>to what is discussed in the introduction section</a:t>
            </a:r>
            <a:endParaRPr lang="en-US" altLang="zh-CN" sz="2800" dirty="0"/>
          </a:p>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632102"/>
          </a:xfrm>
        </p:spPr>
        <p:txBody>
          <a:bodyPr/>
          <a:lstStyle/>
          <a:p>
            <a:r>
              <a:rPr lang="en-US" altLang="zh-CN" sz="2800" b="1" dirty="0" smtClean="0"/>
              <a:t>2</a:t>
            </a:r>
            <a:r>
              <a:rPr lang="en-US" altLang="zh-CN" sz="2800" b="1" dirty="0"/>
              <a:t>. </a:t>
            </a:r>
            <a:r>
              <a:rPr lang="en-US" altLang="zh-CN" sz="2800" b="1" dirty="0" smtClean="0"/>
              <a:t>Moves in the </a:t>
            </a:r>
            <a:r>
              <a:rPr lang="en-US" altLang="zh-CN" sz="2800" b="1" dirty="0"/>
              <a:t>discussion section</a:t>
            </a:r>
            <a:endParaRPr lang="en-US" altLang="zh-CN" sz="2800" dirty="0"/>
          </a:p>
          <a:p>
            <a:r>
              <a:rPr lang="en-US" altLang="zh-CN" sz="2800" b="1" dirty="0"/>
              <a:t>Move 1: Review of the present </a:t>
            </a:r>
            <a:r>
              <a:rPr lang="en-US" altLang="zh-CN" sz="2800" b="1" dirty="0" smtClean="0"/>
              <a:t>study</a:t>
            </a:r>
            <a:endParaRPr lang="en-US" altLang="zh-CN" sz="2800" b="1" dirty="0" smtClean="0"/>
          </a:p>
          <a:p>
            <a:r>
              <a:rPr lang="en-US" altLang="zh-CN" sz="2800" b="1" dirty="0"/>
              <a:t> </a:t>
            </a:r>
            <a:r>
              <a:rPr lang="en-US" altLang="zh-CN" sz="2800" b="1" dirty="0" smtClean="0"/>
              <a:t>     </a:t>
            </a:r>
            <a:r>
              <a:rPr lang="en-US" altLang="zh-CN" sz="2800" dirty="0"/>
              <a:t>an overview of the study</a:t>
            </a:r>
            <a:endParaRPr lang="en-US" altLang="zh-CN" sz="2800" dirty="0"/>
          </a:p>
          <a:p>
            <a:r>
              <a:rPr lang="en-US" altLang="zh-CN" sz="2800" dirty="0" smtClean="0"/>
              <a:t>      the </a:t>
            </a:r>
            <a:r>
              <a:rPr lang="en-US" altLang="zh-CN" sz="2800" dirty="0"/>
              <a:t>purpose and the major methodological features </a:t>
            </a:r>
            <a:endParaRPr lang="en-US" altLang="zh-CN" sz="2800" dirty="0"/>
          </a:p>
          <a:p>
            <a:r>
              <a:rPr lang="en-US" altLang="zh-CN" sz="2800" b="1" dirty="0"/>
              <a:t>Move 2: Consolidating of the results </a:t>
            </a:r>
            <a:endParaRPr lang="en-US" altLang="zh-CN" sz="2800" b="1" dirty="0" smtClean="0"/>
          </a:p>
          <a:p>
            <a:endParaRPr lang="en-US" altLang="zh-CN" sz="2800" dirty="0"/>
          </a:p>
          <a:p>
            <a:r>
              <a:rPr lang="en-US" altLang="zh-CN" sz="2800" b="1" dirty="0"/>
              <a:t>Move 3: Stating limitations and possible research directions</a:t>
            </a:r>
            <a:endParaRPr lang="zh-CN" altLang="en-US" sz="2800"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5213992"/>
          </a:xfrm>
        </p:spPr>
        <p:txBody>
          <a:bodyPr/>
          <a:lstStyle/>
          <a:p>
            <a:r>
              <a:rPr lang="en-US" altLang="zh-CN" sz="2800" b="1" dirty="0" smtClean="0"/>
              <a:t>Move </a:t>
            </a:r>
            <a:r>
              <a:rPr lang="en-US" altLang="zh-CN" sz="2800" b="1" dirty="0"/>
              <a:t>2: Consolidating of the results</a:t>
            </a:r>
            <a:endParaRPr lang="en-US" altLang="zh-CN" sz="2800" dirty="0"/>
          </a:p>
          <a:p>
            <a:r>
              <a:rPr lang="en-US" altLang="zh-CN" sz="2800" dirty="0"/>
              <a:t>Step 1: Report results</a:t>
            </a:r>
            <a:endParaRPr lang="en-US" altLang="zh-CN" sz="2800" dirty="0"/>
          </a:p>
          <a:p>
            <a:r>
              <a:rPr lang="en-US" altLang="zh-CN" sz="2800" dirty="0" smtClean="0"/>
              <a:t>Step </a:t>
            </a:r>
            <a:r>
              <a:rPr lang="en-US" altLang="zh-CN" sz="2800" dirty="0"/>
              <a:t>2</a:t>
            </a:r>
            <a:r>
              <a:rPr lang="en-US" altLang="zh-CN" sz="2800" dirty="0" smtClean="0"/>
              <a:t>: </a:t>
            </a:r>
            <a:r>
              <a:rPr lang="en-US" altLang="zh-CN" sz="2800" dirty="0"/>
              <a:t>Explain </a:t>
            </a:r>
            <a:r>
              <a:rPr lang="en-US" altLang="zh-CN" sz="2800" dirty="0" smtClean="0"/>
              <a:t>results (meaning and importance)</a:t>
            </a:r>
            <a:endParaRPr lang="en-US" altLang="zh-CN" sz="2800" dirty="0"/>
          </a:p>
          <a:p>
            <a:r>
              <a:rPr lang="en-US" altLang="zh-CN" sz="2800" dirty="0"/>
              <a:t>Step </a:t>
            </a:r>
            <a:r>
              <a:rPr lang="en-US" altLang="zh-CN" sz="2800" dirty="0" smtClean="0"/>
              <a:t>3: </a:t>
            </a:r>
            <a:r>
              <a:rPr lang="en-US" altLang="zh-CN" sz="2800" dirty="0"/>
              <a:t>Compare </a:t>
            </a:r>
            <a:r>
              <a:rPr lang="en-US" altLang="zh-CN" sz="2800" dirty="0" smtClean="0"/>
              <a:t>results (with those of similar studies)</a:t>
            </a:r>
            <a:endParaRPr lang="en-US" altLang="zh-CN" sz="2800" dirty="0"/>
          </a:p>
          <a:p>
            <a:r>
              <a:rPr lang="en-US" altLang="zh-CN" sz="2800" dirty="0"/>
              <a:t>Step </a:t>
            </a:r>
            <a:r>
              <a:rPr lang="en-US" altLang="zh-CN" sz="2800" dirty="0" smtClean="0"/>
              <a:t>4: </a:t>
            </a:r>
            <a:r>
              <a:rPr lang="en-US" altLang="zh-CN" sz="2800" dirty="0"/>
              <a:t>Conclude </a:t>
            </a:r>
            <a:r>
              <a:rPr lang="en-US" altLang="zh-CN" sz="2800" dirty="0" smtClean="0"/>
              <a:t>results (alternative </a:t>
            </a:r>
            <a:r>
              <a:rPr lang="en-US" altLang="zh-CN" sz="2800" dirty="0" err="1" smtClean="0"/>
              <a:t>explaination</a:t>
            </a:r>
            <a:r>
              <a:rPr lang="en-US" altLang="zh-CN" sz="2800" dirty="0" smtClean="0"/>
              <a:t>)</a:t>
            </a:r>
            <a:endParaRPr lang="en-US" altLang="zh-CN" sz="2800"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sp>
        <p:nvSpPr>
          <p:cNvPr id="3" name="文本占位符 2"/>
          <p:cNvSpPr>
            <a:spLocks noGrp="1"/>
          </p:cNvSpPr>
          <p:nvPr>
            <p:ph type="body" sz="quarter" idx="11"/>
          </p:nvPr>
        </p:nvSpPr>
        <p:spPr/>
        <p:txBody>
          <a:bodyPr/>
          <a:lstStyle/>
          <a:p>
            <a:r>
              <a:rPr lang="en-US" altLang="zh-CN" b="1" dirty="0" smtClean="0"/>
              <a:t>3. </a:t>
            </a:r>
            <a:r>
              <a:rPr lang="en-US" altLang="zh-CN" b="1" dirty="0"/>
              <a:t>lexical </a:t>
            </a:r>
            <a:r>
              <a:rPr lang="en-US" altLang="zh-CN" b="1" dirty="0" smtClean="0"/>
              <a:t>signals (P100)</a:t>
            </a:r>
            <a:endParaRPr lang="zh-CN" altLang="en-US" b="1" dirty="0"/>
          </a:p>
          <a:p>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4.Reading practice</a:t>
            </a:r>
            <a:endParaRPr lang="en-US" altLang="zh-CN" dirty="0"/>
          </a:p>
          <a:p>
            <a:endParaRPr lang="zh-CN" altLang="en-US" dirty="0"/>
          </a:p>
        </p:txBody>
      </p:sp>
      <p:sp>
        <p:nvSpPr>
          <p:cNvPr id="3" name="文本占位符 2"/>
          <p:cNvSpPr>
            <a:spLocks noGrp="1"/>
          </p:cNvSpPr>
          <p:nvPr>
            <p:ph type="body" sz="quarter" idx="11"/>
          </p:nvPr>
        </p:nvSpPr>
        <p:spPr>
          <a:xfrm>
            <a:off x="689712" y="1203433"/>
            <a:ext cx="10515844" cy="4997862"/>
          </a:xfrm>
        </p:spPr>
        <p:txBody>
          <a:bodyPr/>
          <a:lstStyle/>
          <a:p>
            <a:r>
              <a:rPr lang="en-US" altLang="zh-CN" sz="2800" dirty="0" smtClean="0"/>
              <a:t>Discussion </a:t>
            </a:r>
            <a:endParaRPr lang="en-US" altLang="zh-CN" sz="2800" dirty="0"/>
          </a:p>
          <a:p>
            <a:pPr marL="457200" indent="-457200">
              <a:buAutoNum type="arabicParenBoth"/>
            </a:pPr>
            <a:r>
              <a:rPr lang="en-US" altLang="zh-CN" sz="2800" dirty="0" smtClean="0"/>
              <a:t>Because </a:t>
            </a:r>
            <a:r>
              <a:rPr lang="en-US" altLang="zh-CN" sz="2800" dirty="0"/>
              <a:t>antibiotic consumption </a:t>
            </a:r>
            <a:r>
              <a:rPr lang="en-US" altLang="zh-CN" sz="2800" b="1" u="sng" dirty="0">
                <a:solidFill>
                  <a:srgbClr val="FF0000"/>
                </a:solidFill>
              </a:rPr>
              <a:t>is higher and </a:t>
            </a:r>
            <a:r>
              <a:rPr lang="en-US" altLang="zh-CN" sz="2800" b="1" u="sng" dirty="0" smtClean="0">
                <a:solidFill>
                  <a:srgbClr val="FF0000"/>
                </a:solidFill>
              </a:rPr>
              <a:t>more intense</a:t>
            </a:r>
            <a:r>
              <a:rPr lang="en-US" altLang="zh-CN" sz="2800" dirty="0" smtClean="0"/>
              <a:t> </a:t>
            </a:r>
            <a:r>
              <a:rPr lang="en-US" altLang="zh-CN" sz="2800" dirty="0"/>
              <a:t>in hospitals than in the community, the development of antibiotic resistant bacteria and the discharge of antimicrobial residues and resistant bacteria in these effluents </a:t>
            </a:r>
            <a:r>
              <a:rPr lang="en-US" altLang="zh-CN" sz="2800" b="1" u="sng" dirty="0">
                <a:solidFill>
                  <a:srgbClr val="FF0000"/>
                </a:solidFill>
              </a:rPr>
              <a:t>are supposed to have strong impacts on </a:t>
            </a:r>
            <a:r>
              <a:rPr lang="en-US" altLang="zh-CN" sz="2800" dirty="0"/>
              <a:t>the spread of antibiotic resistant bacteria in the environment (</a:t>
            </a:r>
            <a:r>
              <a:rPr lang="en-US" altLang="zh-CN" sz="2800" dirty="0" err="1"/>
              <a:t>Kü</a:t>
            </a:r>
            <a:r>
              <a:rPr lang="en-US" altLang="zh-CN" sz="2800" dirty="0" err="1" smtClean="0"/>
              <a:t>mmerer</a:t>
            </a:r>
            <a:r>
              <a:rPr lang="en-US" altLang="zh-CN" sz="2800" dirty="0" smtClean="0"/>
              <a:t> and </a:t>
            </a:r>
            <a:r>
              <a:rPr lang="en-US" altLang="zh-CN" sz="2800" dirty="0" err="1"/>
              <a:t>Henninger</a:t>
            </a:r>
            <a:r>
              <a:rPr lang="en-US" altLang="zh-CN" sz="2800" dirty="0"/>
              <a:t>, 2003; </a:t>
            </a:r>
            <a:r>
              <a:rPr lang="en-US" altLang="zh-CN" sz="2800" dirty="0" err="1"/>
              <a:t>Baqueroet</a:t>
            </a:r>
            <a:r>
              <a:rPr lang="en-US" altLang="zh-CN" sz="2800" dirty="0"/>
              <a:t> al., 2008</a:t>
            </a:r>
            <a:r>
              <a:rPr lang="en-US" altLang="zh-CN" sz="2800" dirty="0" smtClean="0"/>
              <a:t>).</a:t>
            </a:r>
            <a:endParaRPr lang="en-US" altLang="zh-CN" sz="2800" dirty="0" smtClean="0"/>
          </a:p>
          <a:p>
            <a:endParaRPr lang="zh-CN" altLang="en-US" sz="2800" dirty="0"/>
          </a:p>
          <a:p>
            <a:r>
              <a:rPr lang="en-US" altLang="zh-CN" sz="2800" dirty="0"/>
              <a:t>This paragraph is reviewing the current research background.</a:t>
            </a:r>
            <a:endParaRPr lang="zh-CN" altLang="en-US" sz="2800" dirty="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9401939" cy="5247243"/>
          </a:xfrm>
        </p:spPr>
        <p:txBody>
          <a:bodyPr/>
          <a:lstStyle/>
          <a:p>
            <a:r>
              <a:rPr lang="en-US" altLang="zh-CN" sz="2800" dirty="0" smtClean="0"/>
              <a:t>(2) Among the antimicrobial residues and heavy metals analyzed, only ciprofloxacin and </a:t>
            </a:r>
            <a:r>
              <a:rPr lang="en-US" altLang="zh-CN" sz="2800" dirty="0" err="1" smtClean="0"/>
              <a:t>ofloxacin</a:t>
            </a:r>
            <a:r>
              <a:rPr lang="en-US" altLang="zh-CN" sz="2800" dirty="0" smtClean="0"/>
              <a:t>, tetracycline, sulfamethoxazole, penicillin G, and the metals arsenic and mercury </a:t>
            </a:r>
            <a:r>
              <a:rPr lang="en-US" altLang="zh-CN" sz="2800" b="1" u="sng" dirty="0" smtClean="0">
                <a:solidFill>
                  <a:srgbClr val="FF0000"/>
                </a:solidFill>
              </a:rPr>
              <a:t>were detected regularly at levels above the limit of quantification</a:t>
            </a:r>
            <a:r>
              <a:rPr lang="en-US" altLang="zh-CN" sz="2800" dirty="0" smtClean="0"/>
              <a:t>. (3) Confirming our hypothesis, hospital effluent </a:t>
            </a:r>
            <a:r>
              <a:rPr lang="en-US" altLang="zh-CN" sz="2800" b="1" u="sng" dirty="0" smtClean="0">
                <a:solidFill>
                  <a:srgbClr val="FF0000"/>
                </a:solidFill>
              </a:rPr>
              <a:t>was observed</a:t>
            </a:r>
            <a:r>
              <a:rPr lang="en-US" altLang="zh-CN" sz="2800" dirty="0" smtClean="0"/>
              <a:t> to be an important source of fluoroquinolones and arsenic to the wastewater treatment plant, presenting, in general, </a:t>
            </a:r>
            <a:r>
              <a:rPr lang="en-US" altLang="zh-CN" sz="2800" b="1" u="sng" dirty="0" smtClean="0">
                <a:solidFill>
                  <a:srgbClr val="FF0000"/>
                </a:solidFill>
              </a:rPr>
              <a:t>higher</a:t>
            </a:r>
            <a:r>
              <a:rPr lang="en-US" altLang="zh-CN" sz="2800" dirty="0" smtClean="0"/>
              <a:t> concentrations </a:t>
            </a:r>
            <a:r>
              <a:rPr lang="en-US" altLang="zh-CN" sz="2800" b="1" u="sng" dirty="0" smtClean="0">
                <a:solidFill>
                  <a:srgbClr val="FF0000"/>
                </a:solidFill>
              </a:rPr>
              <a:t>than</a:t>
            </a:r>
            <a:r>
              <a:rPr lang="en-US" altLang="zh-CN" sz="2800" dirty="0" smtClean="0"/>
              <a:t> those observed in raw inflow.</a:t>
            </a:r>
            <a:endParaRPr lang="en-US" altLang="zh-CN" sz="2800" dirty="0" smtClean="0"/>
          </a:p>
          <a:p>
            <a:endParaRPr lang="en-US" altLang="zh-CN" sz="2800" dirty="0"/>
          </a:p>
          <a:p>
            <a:r>
              <a:rPr lang="en-US" altLang="zh-CN" sz="2800" b="1" u="sng" dirty="0" smtClean="0">
                <a:solidFill>
                  <a:srgbClr val="FF0000"/>
                </a:solidFill>
              </a:rPr>
              <a:t>Describing the results</a:t>
            </a:r>
            <a:endParaRPr lang="zh-CN" altLang="en-US" sz="2800" b="1" u="sng" dirty="0">
              <a:solidFill>
                <a:srgbClr val="FF0000"/>
              </a:solidFill>
            </a:endParaRP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5213992"/>
          </a:xfrm>
        </p:spPr>
        <p:txBody>
          <a:bodyPr/>
          <a:lstStyle/>
          <a:p>
            <a:r>
              <a:rPr lang="en-US" altLang="zh-CN" sz="2800" dirty="0" smtClean="0"/>
              <a:t>(</a:t>
            </a:r>
            <a:r>
              <a:rPr lang="en-US" altLang="zh-CN" sz="2800" dirty="0"/>
              <a:t>4</a:t>
            </a:r>
            <a:r>
              <a:rPr lang="en-US" altLang="zh-CN" sz="2800" dirty="0" smtClean="0"/>
              <a:t>) However, other sources, such as domestic use and other human or veterinary health care facilities, </a:t>
            </a:r>
            <a:r>
              <a:rPr lang="en-US" altLang="zh-CN" sz="2800" b="1" u="sng" dirty="0" smtClean="0">
                <a:solidFill>
                  <a:srgbClr val="FF0000"/>
                </a:solidFill>
              </a:rPr>
              <a:t>could be responsible for </a:t>
            </a:r>
            <a:r>
              <a:rPr lang="en-US" altLang="zh-CN" sz="2800" dirty="0" smtClean="0"/>
              <a:t>the discharge of sulfamethoxazole, penicillin G and tetracycline to the waste water treatment plant, </a:t>
            </a:r>
            <a:r>
              <a:rPr lang="en-US" altLang="zh-CN" sz="2800" b="1" u="sng" dirty="0" smtClean="0">
                <a:solidFill>
                  <a:srgbClr val="FF0000"/>
                </a:solidFill>
              </a:rPr>
              <a:t>since</a:t>
            </a:r>
            <a:r>
              <a:rPr lang="en-US" altLang="zh-CN" sz="2800" dirty="0" smtClean="0"/>
              <a:t>, in general, </a:t>
            </a:r>
            <a:r>
              <a:rPr lang="en-US" altLang="zh-CN" sz="2800" b="1" u="sng" dirty="0" smtClean="0">
                <a:solidFill>
                  <a:srgbClr val="FF0000"/>
                </a:solidFill>
              </a:rPr>
              <a:t>higher</a:t>
            </a:r>
            <a:r>
              <a:rPr lang="en-US" altLang="zh-CN" sz="2800" dirty="0" smtClean="0"/>
              <a:t> concentrations of these antimicrobials </a:t>
            </a:r>
            <a:r>
              <a:rPr lang="en-US" altLang="zh-CN" sz="2800" b="1" u="sng" dirty="0" smtClean="0">
                <a:solidFill>
                  <a:srgbClr val="FF0000"/>
                </a:solidFill>
              </a:rPr>
              <a:t>were found </a:t>
            </a:r>
            <a:r>
              <a:rPr lang="en-US" altLang="zh-CN" sz="2800" dirty="0" smtClean="0"/>
              <a:t>in the raw inflow than in the hospital effluent.</a:t>
            </a:r>
            <a:endParaRPr lang="en-US" altLang="zh-CN" sz="2800" dirty="0" smtClean="0"/>
          </a:p>
          <a:p>
            <a:endParaRPr lang="en-US" altLang="zh-CN" sz="2800" dirty="0"/>
          </a:p>
          <a:p>
            <a:r>
              <a:rPr lang="en-US" altLang="zh-CN" sz="2800" b="1" u="sng" dirty="0" smtClean="0">
                <a:solidFill>
                  <a:srgbClr val="FF0000"/>
                </a:solidFill>
              </a:rPr>
              <a:t>Analyzing the causes for the results</a:t>
            </a:r>
            <a:endParaRPr lang="zh-CN" altLang="en-US" sz="2800" b="1" u="sng" dirty="0">
              <a:solidFill>
                <a:srgbClr val="FF0000"/>
              </a:solidFill>
            </a:endParaRP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10150084" cy="5147491"/>
          </a:xfrm>
        </p:spPr>
        <p:txBody>
          <a:bodyPr/>
          <a:lstStyle/>
          <a:p>
            <a:r>
              <a:rPr lang="en-US" altLang="zh-CN" sz="2800" dirty="0" smtClean="0"/>
              <a:t>(</a:t>
            </a:r>
            <a:r>
              <a:rPr lang="en-US" altLang="zh-CN" sz="2800" dirty="0"/>
              <a:t>5</a:t>
            </a:r>
            <a:r>
              <a:rPr lang="en-US" altLang="zh-CN" sz="2800" dirty="0" smtClean="0"/>
              <a:t>) Regarding antibiotic resistance, hospital effluent </a:t>
            </a:r>
            <a:r>
              <a:rPr lang="en-US" altLang="zh-CN" sz="2800" b="1" u="sng" dirty="0" smtClean="0">
                <a:solidFill>
                  <a:srgbClr val="FF0000"/>
                </a:solidFill>
              </a:rPr>
              <a:t>presented higher resistance prevalence than </a:t>
            </a:r>
            <a:r>
              <a:rPr lang="en-US" altLang="zh-CN" sz="2800" dirty="0" smtClean="0"/>
              <a:t>the raw inflow or treated effluent for both amoxicillin and ciprofloxacin. (6) However, hospital effluent </a:t>
            </a:r>
            <a:r>
              <a:rPr lang="en-US" altLang="zh-CN" sz="2800" b="1" u="sng" dirty="0" smtClean="0">
                <a:solidFill>
                  <a:srgbClr val="FF0000"/>
                </a:solidFill>
              </a:rPr>
              <a:t>was not demonstrated as a significant source of </a:t>
            </a:r>
            <a:r>
              <a:rPr lang="en-US" altLang="zh-CN" sz="2800" dirty="0" smtClean="0"/>
              <a:t>a </a:t>
            </a:r>
            <a:r>
              <a:rPr lang="en-US" altLang="zh-CN" sz="2800" dirty="0" err="1" smtClean="0"/>
              <a:t>moxicillin</a:t>
            </a:r>
            <a:r>
              <a:rPr lang="en-US" altLang="zh-CN" sz="2800" dirty="0" smtClean="0"/>
              <a:t> resistance. (7) Probably, </a:t>
            </a:r>
            <a:r>
              <a:rPr lang="en-US" altLang="zh-CN" sz="2800" b="1" u="sng" dirty="0" smtClean="0">
                <a:solidFill>
                  <a:srgbClr val="FF0000"/>
                </a:solidFill>
              </a:rPr>
              <a:t>this was due to </a:t>
            </a:r>
            <a:r>
              <a:rPr lang="en-US" altLang="zh-CN" sz="2800" dirty="0" smtClean="0"/>
              <a:t>the wide spread occurrence of intrinsic amoxicillin resistance in environmental bacteria, in particular in </a:t>
            </a:r>
            <a:r>
              <a:rPr lang="en-US" altLang="zh-CN" sz="2800" dirty="0" err="1" smtClean="0"/>
              <a:t>Gammaproteobacteria</a:t>
            </a:r>
            <a:r>
              <a:rPr lang="en-US" altLang="zh-CN" sz="2800" dirty="0" smtClean="0"/>
              <a:t> ( Paterson, 2006; Parker and Shaw, 2011 ).</a:t>
            </a:r>
            <a:endParaRPr lang="en-US" altLang="zh-CN" sz="2800" dirty="0" smtClean="0"/>
          </a:p>
          <a:p>
            <a:endParaRPr lang="zh-CN" altLang="en-US" sz="2800" dirty="0"/>
          </a:p>
          <a:p>
            <a:r>
              <a:rPr lang="en-US" altLang="zh-CN" sz="2800" b="1" u="sng" dirty="0" smtClean="0">
                <a:solidFill>
                  <a:srgbClr val="FF0000"/>
                </a:solidFill>
              </a:rPr>
              <a:t>Analyzing results and causes</a:t>
            </a:r>
            <a:endParaRPr lang="zh-CN" altLang="en-US" sz="2800" b="1" u="sng" dirty="0">
              <a:solidFill>
                <a:srgbClr val="FF0000"/>
              </a:solidFill>
            </a:endParaRPr>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10066957" cy="4914734"/>
          </a:xfrm>
        </p:spPr>
        <p:txBody>
          <a:bodyPr/>
          <a:lstStyle/>
          <a:p>
            <a:r>
              <a:rPr lang="en-US" altLang="zh-CN" sz="2800" dirty="0" smtClean="0"/>
              <a:t>(8) However, </a:t>
            </a:r>
            <a:r>
              <a:rPr lang="en-US" altLang="zh-CN" sz="2800" b="1" u="sng" dirty="0" smtClean="0">
                <a:solidFill>
                  <a:srgbClr val="FF0000"/>
                </a:solidFill>
              </a:rPr>
              <a:t>major questions are still to be answered</a:t>
            </a:r>
            <a:r>
              <a:rPr lang="en-US" altLang="zh-CN" sz="2800" dirty="0" smtClean="0"/>
              <a:t>. (9) Indeed, the factors that contribute to promote such processes or how these factors interact </a:t>
            </a:r>
            <a:r>
              <a:rPr lang="en-US" altLang="zh-CN" sz="2800" b="1" u="sng" dirty="0" smtClean="0">
                <a:solidFill>
                  <a:srgbClr val="FF0000"/>
                </a:solidFill>
              </a:rPr>
              <a:t>are not clear yet</a:t>
            </a:r>
            <a:r>
              <a:rPr lang="en-US" altLang="zh-CN" sz="2800" dirty="0" smtClean="0"/>
              <a:t>. (10) The </a:t>
            </a:r>
            <a:r>
              <a:rPr lang="en-US" altLang="zh-CN" sz="2800" dirty="0" err="1" smtClean="0"/>
              <a:t>pharmaco</a:t>
            </a:r>
            <a:r>
              <a:rPr lang="en-US" altLang="zh-CN" sz="2800" dirty="0" smtClean="0"/>
              <a:t>-dynamics of the antimicrobial compound as well as the chemical stability or capability to form complexes, and the effect the abiotic conditions such as temperature, pH, or nutrient availability, among others, </a:t>
            </a:r>
            <a:r>
              <a:rPr lang="en-US" altLang="zh-CN" sz="2800" b="1" u="sng" dirty="0" smtClean="0">
                <a:solidFill>
                  <a:srgbClr val="FF0000"/>
                </a:solidFill>
              </a:rPr>
              <a:t>are probably important elements to clarify </a:t>
            </a:r>
            <a:r>
              <a:rPr lang="en-US" altLang="zh-CN" sz="2800" dirty="0" smtClean="0"/>
              <a:t>the role of these potential selective pressures.</a:t>
            </a:r>
            <a:endParaRPr lang="en-US" altLang="zh-CN" sz="2800" dirty="0" smtClean="0"/>
          </a:p>
          <a:p>
            <a:endParaRPr lang="zh-CN" altLang="en-US" sz="2800" dirty="0"/>
          </a:p>
          <a:p>
            <a:r>
              <a:rPr lang="en-US" altLang="zh-CN" sz="2800" b="1" u="sng" dirty="0" smtClean="0">
                <a:solidFill>
                  <a:srgbClr val="FF0000"/>
                </a:solidFill>
              </a:rPr>
              <a:t>Indicating hesitation to some questions, with no definite answers</a:t>
            </a:r>
            <a:r>
              <a:rPr lang="en-US" altLang="zh-CN" sz="2800" b="1" u="sng" dirty="0">
                <a:solidFill>
                  <a:srgbClr val="FF0000"/>
                </a:solidFill>
              </a:rPr>
              <a:t>.</a:t>
            </a:r>
            <a:endParaRPr lang="zh-CN" altLang="en-US" sz="2800" b="1" u="sng" dirty="0">
              <a:solidFill>
                <a:srgbClr val="FF0000"/>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5014487"/>
          </a:xfrm>
        </p:spPr>
        <p:txBody>
          <a:bodyPr/>
          <a:lstStyle/>
          <a:p>
            <a:r>
              <a:rPr lang="en-US" altLang="zh-CN" sz="2800" b="1" dirty="0" smtClean="0"/>
              <a:t>Move 1: background</a:t>
            </a:r>
            <a:endParaRPr lang="en-US" altLang="zh-CN" sz="2800" dirty="0"/>
          </a:p>
          <a:p>
            <a:r>
              <a:rPr lang="en-US" altLang="zh-CN" sz="2800" b="1" dirty="0" smtClean="0"/>
              <a:t>Contents in the background:</a:t>
            </a:r>
            <a:endParaRPr lang="en-US" altLang="zh-CN" sz="2800" dirty="0"/>
          </a:p>
          <a:p>
            <a:r>
              <a:rPr lang="en-US" altLang="zh-CN" sz="2800" b="1" dirty="0" smtClean="0"/>
              <a:t>Historical development</a:t>
            </a:r>
            <a:endParaRPr lang="en-US" altLang="zh-CN" sz="2800" dirty="0"/>
          </a:p>
          <a:p>
            <a:r>
              <a:rPr lang="en-US" altLang="zh-CN" sz="2800" b="1" dirty="0" smtClean="0"/>
              <a:t>Current status</a:t>
            </a:r>
            <a:endParaRPr lang="en-US" altLang="zh-CN" sz="2800" dirty="0"/>
          </a:p>
          <a:p>
            <a:r>
              <a:rPr lang="en-US" altLang="zh-CN" sz="2800" b="1" dirty="0"/>
              <a:t>concepts</a:t>
            </a:r>
            <a:endParaRPr lang="en-US" altLang="zh-CN" sz="2800" dirty="0"/>
          </a:p>
          <a:p>
            <a:r>
              <a:rPr lang="en-US" altLang="zh-CN" sz="2800" b="1" dirty="0" smtClean="0"/>
              <a:t>Features and properties</a:t>
            </a:r>
            <a:endParaRPr lang="en-US" altLang="zh-CN" sz="2800" dirty="0"/>
          </a:p>
          <a:p>
            <a:r>
              <a:rPr lang="en-US" altLang="zh-CN" sz="2800" b="1" dirty="0" smtClean="0"/>
              <a:t>Advantages and disadvantages</a:t>
            </a:r>
            <a:endParaRPr lang="en-US" altLang="zh-CN" sz="2800" dirty="0"/>
          </a:p>
          <a:p>
            <a:endParaRPr lang="zh-CN" alt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1" y="1203433"/>
            <a:ext cx="10632223" cy="5047738"/>
          </a:xfrm>
        </p:spPr>
        <p:txBody>
          <a:bodyPr/>
          <a:lstStyle/>
          <a:p>
            <a:r>
              <a:rPr lang="en-US" altLang="zh-CN" sz="2800" dirty="0" smtClean="0"/>
              <a:t>(11) Although the simultaneous measurement of the concentration of antimicrobial agents and of biological indicators (bacterial populations or genes) </a:t>
            </a:r>
            <a:r>
              <a:rPr lang="en-US" altLang="zh-CN" sz="2800" b="1" u="sng" dirty="0" smtClean="0">
                <a:solidFill>
                  <a:srgbClr val="FF0000"/>
                </a:solidFill>
              </a:rPr>
              <a:t>seems to be an interesting approach to assess possible </a:t>
            </a:r>
            <a:r>
              <a:rPr lang="en-US" altLang="zh-CN" sz="2800" dirty="0" smtClean="0"/>
              <a:t>effects of the pollutants on the microbiota (</a:t>
            </a:r>
            <a:r>
              <a:rPr lang="en-US" altLang="zh-CN" sz="2800" dirty="0" err="1" smtClean="0"/>
              <a:t>Grahametal</a:t>
            </a:r>
            <a:r>
              <a:rPr lang="en-US" altLang="zh-CN" sz="2800" dirty="0" smtClean="0"/>
              <a:t>., 2011; </a:t>
            </a:r>
            <a:r>
              <a:rPr lang="en-US" altLang="zh-CN" sz="2800" dirty="0" err="1" smtClean="0"/>
              <a:t>Huertaetal</a:t>
            </a:r>
            <a:r>
              <a:rPr lang="en-US" altLang="zh-CN" sz="2800" dirty="0" smtClean="0"/>
              <a:t>., 2013; </a:t>
            </a:r>
            <a:r>
              <a:rPr lang="en-US" altLang="zh-CN" sz="2800" dirty="0" err="1" smtClean="0"/>
              <a:t>Novoetal</a:t>
            </a:r>
            <a:r>
              <a:rPr lang="en-US" altLang="zh-CN" sz="2800" dirty="0" smtClean="0"/>
              <a:t>., 2013), </a:t>
            </a:r>
            <a:r>
              <a:rPr lang="en-US" altLang="zh-CN" sz="2800" b="1" u="sng" dirty="0" smtClean="0">
                <a:solidFill>
                  <a:srgbClr val="FF0000"/>
                </a:solidFill>
              </a:rPr>
              <a:t>it is important to </a:t>
            </a:r>
            <a:r>
              <a:rPr lang="en-US" altLang="zh-CN" sz="2800" dirty="0" smtClean="0"/>
              <a:t>bear in mind the numerous bias that may be involved. (12) In particular, the mobility and half-life of different antimicrobial agents, which are also influenced by the environment where they are discharged, </a:t>
            </a:r>
            <a:r>
              <a:rPr lang="en-US" altLang="zh-CN" sz="2800" b="1" u="sng" dirty="0" smtClean="0">
                <a:solidFill>
                  <a:srgbClr val="FF0000"/>
                </a:solidFill>
              </a:rPr>
              <a:t>are expected to have a strong influence</a:t>
            </a:r>
            <a:r>
              <a:rPr lang="en-US" altLang="zh-CN" sz="2800" dirty="0" smtClean="0"/>
              <a:t>.</a:t>
            </a:r>
            <a:endParaRPr lang="en-US" altLang="zh-CN" sz="2800" dirty="0" smtClean="0"/>
          </a:p>
          <a:p>
            <a:endParaRPr lang="zh-CN" altLang="en-US" sz="2800" dirty="0"/>
          </a:p>
          <a:p>
            <a:r>
              <a:rPr lang="en-US" altLang="zh-CN" sz="2800" b="1" u="sng" dirty="0" smtClean="0">
                <a:solidFill>
                  <a:srgbClr val="FF0000"/>
                </a:solidFill>
              </a:rPr>
              <a:t>Author’s opinion of the issue, or conclusion</a:t>
            </a:r>
            <a:endParaRPr lang="zh-CN" altLang="en-US" sz="2800" b="1" u="sng" dirty="0">
              <a:solidFill>
                <a:srgbClr val="FF0000"/>
              </a:solidFill>
            </a:endParaRP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798356"/>
          </a:xfrm>
        </p:spPr>
        <p:txBody>
          <a:bodyPr/>
          <a:lstStyle/>
          <a:p>
            <a:r>
              <a:rPr lang="en-US" altLang="zh-CN" sz="2800" dirty="0" smtClean="0"/>
              <a:t>(12) </a:t>
            </a:r>
            <a:r>
              <a:rPr lang="en-US" altLang="zh-CN" sz="2800" b="1" u="sng" dirty="0" smtClean="0">
                <a:solidFill>
                  <a:srgbClr val="FF0000"/>
                </a:solidFill>
              </a:rPr>
              <a:t>It </a:t>
            </a:r>
            <a:r>
              <a:rPr lang="en-US" altLang="zh-CN" sz="2800" b="1" u="sng" dirty="0">
                <a:solidFill>
                  <a:srgbClr val="FF0000"/>
                </a:solidFill>
              </a:rPr>
              <a:t>is </a:t>
            </a:r>
            <a:r>
              <a:rPr lang="en-US" altLang="zh-CN" sz="2800" b="1" u="sng" dirty="0" smtClean="0">
                <a:solidFill>
                  <a:srgbClr val="FF0000"/>
                </a:solidFill>
              </a:rPr>
              <a:t>thus </a:t>
            </a:r>
            <a:r>
              <a:rPr lang="en-US" altLang="zh-CN" sz="2800" dirty="0" smtClean="0"/>
              <a:t>suggested that </a:t>
            </a:r>
            <a:r>
              <a:rPr lang="en-US" altLang="zh-CN" sz="2800" dirty="0"/>
              <a:t>hospital effluents </a:t>
            </a:r>
            <a:r>
              <a:rPr lang="en-US" altLang="zh-CN" sz="2800" b="1" u="sng" dirty="0">
                <a:solidFill>
                  <a:srgbClr val="FF0000"/>
                </a:solidFill>
              </a:rPr>
              <a:t>can </a:t>
            </a:r>
            <a:r>
              <a:rPr lang="en-US" altLang="zh-CN" sz="2800" b="1" u="sng" dirty="0" smtClean="0">
                <a:solidFill>
                  <a:srgbClr val="FF0000"/>
                </a:solidFill>
              </a:rPr>
              <a:t>be </a:t>
            </a:r>
            <a:r>
              <a:rPr lang="en-US" altLang="zh-CN" sz="2800" dirty="0" smtClean="0"/>
              <a:t>interesting </a:t>
            </a:r>
            <a:r>
              <a:rPr lang="en-US" altLang="zh-CN" sz="2800" dirty="0"/>
              <a:t>models to study relationships between antimicrobial residues and bacterial </a:t>
            </a:r>
            <a:r>
              <a:rPr lang="en-US" altLang="zh-CN" sz="2800" dirty="0" smtClean="0"/>
              <a:t>populations</a:t>
            </a:r>
            <a:endParaRPr lang="en-US" altLang="zh-CN" sz="2800" dirty="0" smtClean="0"/>
          </a:p>
          <a:p>
            <a:endParaRPr lang="en-US" altLang="zh-CN" sz="2800" dirty="0"/>
          </a:p>
          <a:p>
            <a:r>
              <a:rPr lang="en-US" altLang="zh-CN" sz="2800" b="1" u="sng" dirty="0" smtClean="0">
                <a:solidFill>
                  <a:srgbClr val="FF0000"/>
                </a:solidFill>
              </a:rPr>
              <a:t>Author’s suggestions and conclusion</a:t>
            </a:r>
            <a:endParaRPr lang="zh-CN" altLang="en-US" sz="2800" b="1" u="sng" dirty="0">
              <a:solidFill>
                <a:srgbClr val="FF0000"/>
              </a:solidFill>
            </a:endParaRP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9933953" cy="5313745"/>
          </a:xfrm>
        </p:spPr>
        <p:txBody>
          <a:bodyPr/>
          <a:lstStyle/>
          <a:p>
            <a:r>
              <a:rPr lang="en-US" altLang="zh-CN" sz="2800" dirty="0" smtClean="0"/>
              <a:t>(13) For some of those bacterial groups, not much is known in terms of antibiotic resistance. (14) Nevertheless, it is interesting to note that the same bacterial populations, represented by bands B1, B13 and B24, were also positively correlated with the variation of the percentage of cultivable antibiotic resistant bacteria. (15) </a:t>
            </a:r>
            <a:r>
              <a:rPr lang="en-US" altLang="zh-CN" sz="2800" b="1" u="sng" dirty="0" smtClean="0">
                <a:solidFill>
                  <a:srgbClr val="FF0000"/>
                </a:solidFill>
              </a:rPr>
              <a:t>These results are in line with the study of </a:t>
            </a:r>
            <a:r>
              <a:rPr lang="en-US" altLang="zh-CN" sz="2800" b="1" u="sng" dirty="0" err="1" smtClean="0">
                <a:solidFill>
                  <a:srgbClr val="FF0000"/>
                </a:solidFill>
              </a:rPr>
              <a:t>Novoetal</a:t>
            </a:r>
            <a:r>
              <a:rPr lang="en-US" altLang="zh-CN" sz="2800" b="1" u="sng" dirty="0" smtClean="0">
                <a:solidFill>
                  <a:srgbClr val="FF0000"/>
                </a:solidFill>
              </a:rPr>
              <a:t>. (</a:t>
            </a:r>
            <a:r>
              <a:rPr lang="en-US" altLang="zh-CN" sz="2800" b="1" u="sng" dirty="0">
                <a:solidFill>
                  <a:srgbClr val="FF0000"/>
                </a:solidFill>
              </a:rPr>
              <a:t>2013</a:t>
            </a:r>
            <a:r>
              <a:rPr lang="en-US" altLang="zh-CN" sz="2800" b="1" u="sng" dirty="0" smtClean="0">
                <a:solidFill>
                  <a:srgbClr val="FF0000"/>
                </a:solidFill>
              </a:rPr>
              <a:t>), suggesting </a:t>
            </a:r>
            <a:r>
              <a:rPr lang="en-US" altLang="zh-CN" sz="2800" dirty="0" smtClean="0"/>
              <a:t>that some environmental bacteria </a:t>
            </a:r>
            <a:r>
              <a:rPr lang="en-US" altLang="zh-CN" sz="2800" b="1" u="sng" dirty="0" smtClean="0">
                <a:solidFill>
                  <a:srgbClr val="FF0000"/>
                </a:solidFill>
              </a:rPr>
              <a:t>may be influenced </a:t>
            </a:r>
            <a:r>
              <a:rPr lang="en-US" altLang="zh-CN" sz="2800" dirty="0" smtClean="0"/>
              <a:t>by the occurrence of antimicrobial residues and antibiotic resistant bacteria.</a:t>
            </a:r>
            <a:endParaRPr lang="en-US" altLang="zh-CN" sz="2800" dirty="0" smtClean="0"/>
          </a:p>
          <a:p>
            <a:endParaRPr lang="zh-CN" altLang="en-US" sz="2800" dirty="0"/>
          </a:p>
          <a:p>
            <a:r>
              <a:rPr lang="en-US" altLang="zh-CN" sz="2800" b="1" u="sng" dirty="0" smtClean="0">
                <a:solidFill>
                  <a:srgbClr val="FF0000"/>
                </a:solidFill>
              </a:rPr>
              <a:t>Making comparison and correlation with other studies</a:t>
            </a:r>
            <a:endParaRPr lang="zh-CN" altLang="en-US" sz="2800" b="1" u="sng" dirty="0">
              <a:solidFill>
                <a:srgbClr val="FF0000"/>
              </a:solidFill>
            </a:endParaRP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9119306" cy="4947985"/>
          </a:xfrm>
        </p:spPr>
        <p:txBody>
          <a:bodyPr/>
          <a:lstStyle/>
          <a:p>
            <a:r>
              <a:rPr lang="en-US" altLang="zh-CN" sz="2800" dirty="0" smtClean="0"/>
              <a:t>(14) </a:t>
            </a:r>
            <a:r>
              <a:rPr lang="en-US" altLang="zh-CN" sz="2800" b="1" u="sng" dirty="0" smtClean="0">
                <a:solidFill>
                  <a:srgbClr val="FF0000"/>
                </a:solidFill>
              </a:rPr>
              <a:t>Since there are recognized limitations </a:t>
            </a:r>
            <a:r>
              <a:rPr lang="en-US" altLang="zh-CN" sz="2800" dirty="0" smtClean="0"/>
              <a:t>for the complete removal of antibiotic resistant bacteria and/or antibiotic residues in conventional wastewater treatment systems (</a:t>
            </a:r>
            <a:r>
              <a:rPr lang="en-US" altLang="zh-CN" sz="2800" dirty="0" err="1" smtClean="0"/>
              <a:t>Galvinetal</a:t>
            </a:r>
            <a:r>
              <a:rPr lang="en-US" altLang="zh-CN" sz="2800" dirty="0" smtClean="0"/>
              <a:t>., 2010; </a:t>
            </a:r>
            <a:r>
              <a:rPr lang="en-US" altLang="zh-CN" sz="2800" dirty="0" err="1" smtClean="0"/>
              <a:t>Czekalskietal</a:t>
            </a:r>
            <a:r>
              <a:rPr lang="en-US" altLang="zh-CN" sz="2800" dirty="0" smtClean="0"/>
              <a:t>., 2012; Chen and Zhang, 2013; </a:t>
            </a:r>
            <a:r>
              <a:rPr lang="en-US" altLang="zh-CN" sz="2800" dirty="0" err="1" smtClean="0"/>
              <a:t>Novoetal</a:t>
            </a:r>
            <a:r>
              <a:rPr lang="en-US" altLang="zh-CN" sz="2800" dirty="0" smtClean="0"/>
              <a:t>., 2013), </a:t>
            </a:r>
            <a:r>
              <a:rPr lang="en-US" altLang="zh-CN" sz="2800" b="1" u="sng" dirty="0" smtClean="0">
                <a:solidFill>
                  <a:srgbClr val="FF0000"/>
                </a:solidFill>
              </a:rPr>
              <a:t>special attention should be given to </a:t>
            </a:r>
            <a:r>
              <a:rPr lang="en-US" altLang="zh-CN" sz="2800" dirty="0" smtClean="0"/>
              <a:t>the discharge of untreated hospital effluents into the municipal collectors.</a:t>
            </a:r>
            <a:endParaRPr lang="en-US" altLang="zh-CN" sz="2800" dirty="0" smtClean="0"/>
          </a:p>
          <a:p>
            <a:endParaRPr lang="en-US" altLang="zh-CN" sz="2800" dirty="0"/>
          </a:p>
          <a:p>
            <a:r>
              <a:rPr lang="en-US" altLang="zh-CN" sz="2800" b="1" u="sng" dirty="0" smtClean="0">
                <a:solidFill>
                  <a:srgbClr val="FF0000"/>
                </a:solidFill>
              </a:rPr>
              <a:t>Pointing out the limitations and future research directions</a:t>
            </a:r>
            <a:endParaRPr lang="zh-CN" altLang="en-US" sz="2800" b="1" u="sng" dirty="0">
              <a:solidFill>
                <a:srgbClr val="FF0000"/>
              </a:solidFill>
            </a:endParaRP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sz="4000" dirty="0">
                <a:solidFill>
                  <a:srgbClr val="00B050"/>
                </a:solidFill>
              </a:rPr>
              <a:t>Conclusion Section</a:t>
            </a:r>
            <a:endParaRPr lang="zh-CN" altLang="en-US" sz="4000" dirty="0">
              <a:solidFill>
                <a:srgbClr val="00B050"/>
              </a:solidFill>
            </a:endParaRPr>
          </a:p>
          <a:p>
            <a:endParaRPr lang="zh-CN" altLang="en-US" dirty="0"/>
          </a:p>
        </p:txBody>
      </p:sp>
      <p:sp>
        <p:nvSpPr>
          <p:cNvPr id="3" name="文本占位符 2"/>
          <p:cNvSpPr>
            <a:spLocks noGrp="1"/>
          </p:cNvSpPr>
          <p:nvPr>
            <p:ph type="body" sz="quarter" idx="11"/>
          </p:nvPr>
        </p:nvSpPr>
        <p:spPr>
          <a:xfrm>
            <a:off x="689712" y="1203433"/>
            <a:ext cx="8656269" cy="4698603"/>
          </a:xfrm>
        </p:spPr>
        <p:txBody>
          <a:bodyPr/>
          <a:lstStyle/>
          <a:p>
            <a:r>
              <a:rPr lang="en-US" altLang="zh-CN" sz="2800" b="1" dirty="0" smtClean="0"/>
              <a:t>Contents</a:t>
            </a:r>
            <a:endParaRPr lang="en-US" altLang="zh-CN" sz="2800" dirty="0"/>
          </a:p>
          <a:p>
            <a:r>
              <a:rPr lang="en-US" altLang="zh-CN" sz="2800" b="1" dirty="0" smtClean="0"/>
              <a:t>1. Introduction</a:t>
            </a:r>
            <a:endParaRPr lang="en-US" altLang="zh-CN" sz="2800" dirty="0"/>
          </a:p>
          <a:p>
            <a:r>
              <a:rPr lang="en-US" altLang="zh-CN" sz="2800" b="1" dirty="0" smtClean="0"/>
              <a:t>2. Moves </a:t>
            </a:r>
            <a:r>
              <a:rPr lang="en-US" altLang="zh-CN" sz="2800" b="1" dirty="0"/>
              <a:t>in the conclusion section</a:t>
            </a:r>
            <a:endParaRPr lang="en-US" altLang="zh-CN" sz="2800" dirty="0"/>
          </a:p>
          <a:p>
            <a:r>
              <a:rPr lang="en-US" altLang="zh-CN" sz="2800" b="1" dirty="0" smtClean="0"/>
              <a:t>3. Types of conclusions</a:t>
            </a:r>
            <a:endParaRPr lang="en-US" altLang="zh-CN" sz="2800" dirty="0"/>
          </a:p>
          <a:p>
            <a:r>
              <a:rPr lang="en-US" altLang="zh-CN" sz="2800" b="1" dirty="0"/>
              <a:t>4</a:t>
            </a:r>
            <a:r>
              <a:rPr lang="en-US" altLang="zh-CN" sz="2800" b="1" dirty="0" smtClean="0"/>
              <a:t>. Lexical </a:t>
            </a:r>
            <a:r>
              <a:rPr lang="en-US" altLang="zh-CN" sz="2800" b="1" dirty="0"/>
              <a:t>and phrasal signals in the conclusion section</a:t>
            </a:r>
            <a:endParaRPr lang="en-US" altLang="zh-CN" sz="2800" dirty="0"/>
          </a:p>
          <a:p>
            <a:r>
              <a:rPr lang="en-US" altLang="zh-CN" sz="2800" b="1" dirty="0" smtClean="0"/>
              <a:t>5. Reading practice</a:t>
            </a:r>
            <a:endParaRPr lang="en-US" altLang="zh-CN" sz="2800" dirty="0"/>
          </a:p>
          <a:p>
            <a:endParaRPr lang="zh-CN" altLang="en-US" dirty="0"/>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1. Introduction</a:t>
            </a:r>
            <a:endParaRPr lang="en-US" altLang="zh-CN" dirty="0"/>
          </a:p>
          <a:p>
            <a:endParaRPr lang="zh-CN" altLang="en-US" dirty="0"/>
          </a:p>
        </p:txBody>
      </p:sp>
      <p:sp>
        <p:nvSpPr>
          <p:cNvPr id="3" name="文本占位符 2"/>
          <p:cNvSpPr>
            <a:spLocks noGrp="1"/>
          </p:cNvSpPr>
          <p:nvPr>
            <p:ph type="body" sz="quarter" idx="11"/>
          </p:nvPr>
        </p:nvSpPr>
        <p:spPr>
          <a:xfrm>
            <a:off x="689712" y="1263535"/>
            <a:ext cx="10100208" cy="4971009"/>
          </a:xfrm>
        </p:spPr>
        <p:txBody>
          <a:bodyPr/>
          <a:lstStyle/>
          <a:p>
            <a:pPr algn="just"/>
            <a:r>
              <a:rPr lang="en-US" altLang="zh-CN" sz="2800" dirty="0" smtClean="0"/>
              <a:t>The </a:t>
            </a:r>
            <a:r>
              <a:rPr lang="en-US" altLang="zh-CN" sz="2800" dirty="0" smtClean="0"/>
              <a:t>conclusion section is the final impression for the study, as a very important part of the paper. </a:t>
            </a:r>
            <a:endParaRPr lang="en-US" altLang="zh-CN" sz="2800" dirty="0" smtClean="0"/>
          </a:p>
          <a:p>
            <a:pPr algn="just"/>
            <a:r>
              <a:rPr lang="en-US" altLang="zh-CN" sz="2800" dirty="0" smtClean="0"/>
              <a:t>It </a:t>
            </a:r>
            <a:r>
              <a:rPr lang="en-US" altLang="zh-CN" sz="2800" dirty="0" smtClean="0"/>
              <a:t>concludes the academic opinions based on the experimental results and theoretical analysis. </a:t>
            </a:r>
            <a:endParaRPr lang="en-US" altLang="zh-CN" sz="2800" dirty="0" smtClean="0"/>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en-US"/>
          </a:p>
        </p:txBody>
      </p:sp>
      <p:sp>
        <p:nvSpPr>
          <p:cNvPr id="3" name="文本占位符 2"/>
          <p:cNvSpPr>
            <a:spLocks noGrp="1"/>
          </p:cNvSpPr>
          <p:nvPr>
            <p:ph type="body" sz="quarter" idx="11"/>
          </p:nvPr>
        </p:nvSpPr>
        <p:spPr>
          <a:xfrm>
            <a:off x="689712" y="1203433"/>
            <a:ext cx="8656269" cy="4896921"/>
          </a:xfrm>
        </p:spPr>
        <p:txBody>
          <a:bodyPr/>
          <a:lstStyle/>
          <a:p>
            <a:pPr algn="just"/>
            <a:r>
              <a:rPr lang="en-US" altLang="zh-CN" sz="2800" dirty="0"/>
              <a:t>What is </a:t>
            </a:r>
            <a:r>
              <a:rPr lang="en-US" altLang="zh-CN" sz="2800" dirty="0">
                <a:solidFill>
                  <a:srgbClr val="FF0000"/>
                </a:solidFill>
              </a:rPr>
              <a:t>concluded</a:t>
            </a:r>
            <a:r>
              <a:rPr lang="en-US" altLang="zh-CN" sz="2800" dirty="0"/>
              <a:t> in this final part is always corresponding to those in the </a:t>
            </a:r>
            <a:r>
              <a:rPr lang="en-US" altLang="zh-CN" sz="2800" dirty="0">
                <a:solidFill>
                  <a:srgbClr val="FF0000"/>
                </a:solidFill>
              </a:rPr>
              <a:t>introduction</a:t>
            </a:r>
            <a:r>
              <a:rPr lang="en-US" altLang="zh-CN" sz="2800" dirty="0"/>
              <a:t> section, where what is to be researched is introduced and in the conclusion, what has been achieved is introduced by drawing a generalization arising from the </a:t>
            </a:r>
            <a:r>
              <a:rPr lang="en-US" altLang="zh-CN" sz="2800" dirty="0">
                <a:solidFill>
                  <a:srgbClr val="FF0000"/>
                </a:solidFill>
              </a:rPr>
              <a:t>discussion of the results</a:t>
            </a:r>
            <a:r>
              <a:rPr lang="en-US" altLang="zh-CN" sz="2800" dirty="0"/>
              <a:t>, a look at the implications of the findings for practice, </a:t>
            </a:r>
            <a:r>
              <a:rPr lang="en-US" altLang="zh-CN" sz="2800" dirty="0" smtClean="0">
                <a:solidFill>
                  <a:srgbClr val="FF0000"/>
                </a:solidFill>
              </a:rPr>
              <a:t>so </a:t>
            </a:r>
            <a:r>
              <a:rPr lang="en-US" altLang="zh-CN" sz="2800" dirty="0">
                <a:solidFill>
                  <a:srgbClr val="FF0000"/>
                </a:solidFill>
              </a:rPr>
              <a:t>as to indicate </a:t>
            </a:r>
            <a:r>
              <a:rPr lang="en-US" altLang="zh-CN" sz="2800" dirty="0"/>
              <a:t>the overall importance of the research to the field and in some theses, to make recommendations for future practice, or future research.</a:t>
            </a:r>
            <a:endParaRPr lang="zh-CN" altLang="en-US" sz="2800" dirty="0"/>
          </a:p>
          <a:p>
            <a:endParaRPr lang="en-US"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781731"/>
          </a:xfrm>
        </p:spPr>
        <p:txBody>
          <a:bodyPr/>
          <a:lstStyle/>
          <a:p>
            <a:r>
              <a:rPr lang="en-US" altLang="zh-CN" sz="2800" b="1" dirty="0" smtClean="0"/>
              <a:t>2. Moves </a:t>
            </a:r>
            <a:r>
              <a:rPr lang="en-US" altLang="zh-CN" sz="2800" b="1" dirty="0"/>
              <a:t>in the conclusion section</a:t>
            </a:r>
            <a:endParaRPr lang="en-US" altLang="zh-CN" sz="2800" dirty="0"/>
          </a:p>
          <a:p>
            <a:r>
              <a:rPr lang="en-US" altLang="zh-CN" sz="2800" dirty="0"/>
              <a:t>Move 1: Summarizing the study</a:t>
            </a:r>
            <a:endParaRPr lang="en-US" altLang="zh-CN" sz="2800" dirty="0"/>
          </a:p>
          <a:p>
            <a:r>
              <a:rPr lang="en-US" altLang="zh-CN" sz="2800" dirty="0"/>
              <a:t>Move 2: Evaluating the study</a:t>
            </a:r>
            <a:endParaRPr lang="en-US" altLang="zh-CN" sz="2800" dirty="0"/>
          </a:p>
          <a:p>
            <a:r>
              <a:rPr lang="en-US" altLang="zh-CN" sz="2800" dirty="0"/>
              <a:t> </a:t>
            </a:r>
            <a:r>
              <a:rPr lang="en-US" altLang="zh-CN" sz="2800" dirty="0" smtClean="0"/>
              <a:t>   Step </a:t>
            </a:r>
            <a:r>
              <a:rPr lang="en-US" altLang="zh-CN" sz="2800" dirty="0"/>
              <a:t>1: Indicating significance/ advantage</a:t>
            </a:r>
            <a:endParaRPr lang="en-US" altLang="zh-CN" sz="2800" dirty="0"/>
          </a:p>
          <a:p>
            <a:r>
              <a:rPr lang="en-US" altLang="zh-CN" sz="2800" dirty="0" smtClean="0"/>
              <a:t>    Step </a:t>
            </a:r>
            <a:r>
              <a:rPr lang="en-US" altLang="zh-CN" sz="2800" dirty="0"/>
              <a:t>2: Indicating limitation</a:t>
            </a:r>
            <a:endParaRPr lang="en-US" altLang="zh-CN" sz="2800" dirty="0"/>
          </a:p>
          <a:p>
            <a:r>
              <a:rPr lang="en-US" altLang="zh-CN" sz="2800" dirty="0"/>
              <a:t>Move 3: </a:t>
            </a:r>
            <a:endParaRPr lang="en-US" altLang="zh-CN" sz="2800" dirty="0"/>
          </a:p>
          <a:p>
            <a:r>
              <a:rPr lang="en-US" altLang="zh-CN" sz="2800" dirty="0" smtClean="0"/>
              <a:t>    Step </a:t>
            </a:r>
            <a:r>
              <a:rPr lang="en-US" altLang="zh-CN" sz="2800" dirty="0"/>
              <a:t>1: Recommending further study</a:t>
            </a:r>
            <a:endParaRPr lang="en-US" altLang="zh-CN" sz="2800" dirty="0"/>
          </a:p>
          <a:p>
            <a:r>
              <a:rPr lang="en-US" altLang="zh-CN" sz="2800" dirty="0" smtClean="0"/>
              <a:t>    Step </a:t>
            </a:r>
            <a:r>
              <a:rPr lang="en-US" altLang="zh-CN" sz="2800" dirty="0"/>
              <a:t>2: Drawing </a:t>
            </a:r>
            <a:r>
              <a:rPr lang="en-US" altLang="zh-CN" sz="2800" dirty="0" smtClean="0"/>
              <a:t>implications</a:t>
            </a:r>
            <a:endParaRPr lang="en-US" altLang="zh-CN" sz="2800" dirty="0" smtClean="0"/>
          </a:p>
          <a:p>
            <a:r>
              <a:rPr lang="en-US" altLang="zh-CN" sz="2800" dirty="0" smtClean="0"/>
              <a:t>Example: P109</a:t>
            </a:r>
            <a:endParaRPr lang="zh-CN" altLang="en-US" sz="2800" dirty="0"/>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3. Types of conclusions</a:t>
            </a:r>
            <a:endParaRPr lang="en-US" altLang="zh-CN" dirty="0"/>
          </a:p>
          <a:p>
            <a:endParaRPr lang="zh-CN" altLang="en-US" dirty="0"/>
          </a:p>
        </p:txBody>
      </p:sp>
      <p:sp>
        <p:nvSpPr>
          <p:cNvPr id="3" name="文本占位符 2"/>
          <p:cNvSpPr>
            <a:spLocks noGrp="1"/>
          </p:cNvSpPr>
          <p:nvPr>
            <p:ph type="body" sz="quarter" idx="11"/>
          </p:nvPr>
        </p:nvSpPr>
        <p:spPr>
          <a:xfrm>
            <a:off x="689712" y="1203433"/>
            <a:ext cx="10283088" cy="4316218"/>
          </a:xfrm>
        </p:spPr>
        <p:txBody>
          <a:bodyPr/>
          <a:lstStyle/>
          <a:p>
            <a:r>
              <a:rPr lang="en-US" altLang="zh-CN" sz="2800" dirty="0" smtClean="0"/>
              <a:t>Thesis-oriented </a:t>
            </a:r>
            <a:r>
              <a:rPr lang="en-US" altLang="zh-CN" sz="2800" dirty="0"/>
              <a:t>Conclusion </a:t>
            </a:r>
            <a:r>
              <a:rPr lang="zh-CN" altLang="en-US" sz="2800" dirty="0" smtClean="0"/>
              <a:t>（以论题为导向的结论）</a:t>
            </a:r>
            <a:endParaRPr lang="en-US" altLang="zh-CN" sz="2800" dirty="0" smtClean="0"/>
          </a:p>
          <a:p>
            <a:r>
              <a:rPr lang="en-US" altLang="zh-CN" sz="2800" dirty="0"/>
              <a:t>    Focus mainly on the thesis </a:t>
            </a:r>
            <a:r>
              <a:rPr lang="en-US" altLang="zh-CN" sz="2800" dirty="0" smtClean="0"/>
              <a:t>itself. Beginning </a:t>
            </a:r>
            <a:r>
              <a:rPr lang="en-US" altLang="zh-CN" sz="2800" dirty="0"/>
              <a:t>with a restatement of </a:t>
            </a:r>
            <a:r>
              <a:rPr lang="en-US" altLang="zh-CN" sz="2800" dirty="0" smtClean="0"/>
              <a:t>purpose Ending </a:t>
            </a:r>
            <a:r>
              <a:rPr lang="en-US" altLang="zh-CN" sz="2800" dirty="0"/>
              <a:t>with a summary of findings and claims</a:t>
            </a:r>
            <a:endParaRPr lang="en-US" altLang="zh-CN" sz="2800" dirty="0"/>
          </a:p>
          <a:p>
            <a:endParaRPr lang="en-US" altLang="zh-CN" sz="2800" dirty="0"/>
          </a:p>
          <a:p>
            <a:r>
              <a:rPr lang="en-US" altLang="zh-CN" sz="2800" dirty="0"/>
              <a:t>Field-oriented </a:t>
            </a:r>
            <a:r>
              <a:rPr lang="en-US" altLang="zh-CN" sz="2800" dirty="0" smtClean="0"/>
              <a:t>Conclusion</a:t>
            </a:r>
            <a:r>
              <a:rPr lang="zh-CN" altLang="en-US" sz="2800" dirty="0"/>
              <a:t>（</a:t>
            </a:r>
            <a:r>
              <a:rPr lang="zh-CN" altLang="en-US" sz="2800" dirty="0" smtClean="0"/>
              <a:t>以</a:t>
            </a:r>
            <a:r>
              <a:rPr lang="zh-CN" altLang="en-US" sz="2800" dirty="0"/>
              <a:t>领域</a:t>
            </a:r>
            <a:r>
              <a:rPr lang="zh-CN" altLang="en-US" sz="2800" dirty="0" smtClean="0"/>
              <a:t>为</a:t>
            </a:r>
            <a:r>
              <a:rPr lang="zh-CN" altLang="en-US" sz="2800" dirty="0"/>
              <a:t>导向的结论</a:t>
            </a:r>
            <a:r>
              <a:rPr lang="zh-CN" altLang="en-US" sz="2800" dirty="0" smtClean="0"/>
              <a:t>）</a:t>
            </a:r>
            <a:endParaRPr lang="en-US" altLang="zh-CN" sz="2800" dirty="0" smtClean="0"/>
          </a:p>
          <a:p>
            <a:r>
              <a:rPr lang="en-US" altLang="zh-CN" sz="2800" dirty="0"/>
              <a:t>   focuses mainly on the </a:t>
            </a:r>
            <a:r>
              <a:rPr lang="en-US" altLang="zh-CN" sz="2800" dirty="0" smtClean="0"/>
              <a:t>field Contribution </a:t>
            </a:r>
            <a:r>
              <a:rPr lang="en-US" altLang="zh-CN" sz="2800" dirty="0"/>
              <a:t>to the general field</a:t>
            </a:r>
            <a:endParaRPr lang="en-US" altLang="zh-CN" sz="2800" dirty="0"/>
          </a:p>
          <a:p>
            <a:endParaRPr lang="en-US" altLang="zh-CN"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947985"/>
          </a:xfrm>
        </p:spPr>
        <p:txBody>
          <a:bodyPr/>
          <a:lstStyle/>
          <a:p>
            <a:r>
              <a:rPr lang="en-US" altLang="zh-CN" sz="2800" b="1" dirty="0"/>
              <a:t>4</a:t>
            </a:r>
            <a:r>
              <a:rPr lang="en-US" altLang="zh-CN" sz="2800" b="1" dirty="0" smtClean="0"/>
              <a:t>. Lexical </a:t>
            </a:r>
            <a:r>
              <a:rPr lang="en-US" altLang="zh-CN" sz="2800" b="1" dirty="0"/>
              <a:t>and phrasal signals in the conclusion </a:t>
            </a:r>
            <a:r>
              <a:rPr lang="en-US" altLang="zh-CN" sz="2800" b="1" dirty="0" smtClean="0"/>
              <a:t>section(P111)</a:t>
            </a:r>
            <a:endParaRPr lang="en-US" altLang="zh-CN" sz="2800" dirty="0"/>
          </a:p>
          <a:p>
            <a:endParaRPr lang="en-US" altLang="zh-CN" sz="2800" b="1" dirty="0" smtClean="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997862"/>
          </a:xfrm>
        </p:spPr>
        <p:txBody>
          <a:bodyPr/>
          <a:lstStyle/>
          <a:p>
            <a:r>
              <a:rPr lang="en-US" altLang="zh-CN" sz="2800" b="1" dirty="0" smtClean="0"/>
              <a:t>Move 2: previous researches</a:t>
            </a:r>
            <a:endParaRPr lang="en-US" altLang="zh-CN" sz="2800" dirty="0"/>
          </a:p>
          <a:p>
            <a:r>
              <a:rPr lang="en-US" altLang="zh-CN" sz="2800" b="1" dirty="0" smtClean="0"/>
              <a:t>The second move usually summarizes the previous researches. This could include a brief review of the literature of previous and contemporary developments in this area of study</a:t>
            </a:r>
            <a:r>
              <a:rPr lang="en-US" altLang="zh-CN" sz="2800" b="1" dirty="0"/>
              <a:t>.</a:t>
            </a:r>
            <a:endParaRPr lang="zh-CN" altLang="en-US" sz="2800"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smtClean="0"/>
              <a:t>Sample analysis </a:t>
            </a:r>
            <a:endParaRPr lang="zh-CN" altLang="en-US" dirty="0"/>
          </a:p>
        </p:txBody>
      </p:sp>
      <p:sp>
        <p:nvSpPr>
          <p:cNvPr id="3" name="文本占位符 2"/>
          <p:cNvSpPr>
            <a:spLocks noGrp="1"/>
          </p:cNvSpPr>
          <p:nvPr>
            <p:ph type="body" sz="quarter" idx="11"/>
          </p:nvPr>
        </p:nvSpPr>
        <p:spPr>
          <a:xfrm>
            <a:off x="689712" y="1203433"/>
            <a:ext cx="10964732" cy="5330371"/>
          </a:xfrm>
        </p:spPr>
        <p:txBody>
          <a:bodyPr/>
          <a:lstStyle/>
          <a:p>
            <a:r>
              <a:rPr lang="en-US" altLang="zh-CN" sz="2800" b="1" dirty="0" smtClean="0"/>
              <a:t>From </a:t>
            </a:r>
            <a:r>
              <a:rPr lang="en-US" altLang="zh-CN" sz="2800" b="1" dirty="0" smtClean="0"/>
              <a:t>results description to conclusion</a:t>
            </a:r>
            <a:endParaRPr lang="en-US" altLang="zh-CN" sz="2800" dirty="0"/>
          </a:p>
          <a:p>
            <a:r>
              <a:rPr lang="en-US" altLang="zh-CN" sz="2800" dirty="0" smtClean="0"/>
              <a:t>Step 1: Describing the data</a:t>
            </a:r>
            <a:endParaRPr lang="en-US" altLang="zh-CN" sz="2800" dirty="0"/>
          </a:p>
          <a:p>
            <a:r>
              <a:rPr lang="en-US" altLang="zh-CN" sz="2800" dirty="0" smtClean="0"/>
              <a:t>Step 2: Interpreting the data</a:t>
            </a:r>
            <a:endParaRPr lang="en-US" altLang="zh-CN" sz="2800" dirty="0"/>
          </a:p>
          <a:p>
            <a:r>
              <a:rPr lang="en-US" altLang="zh-CN" sz="2800" dirty="0" smtClean="0"/>
              <a:t>Step 3: Discussing the results</a:t>
            </a:r>
            <a:r>
              <a:rPr lang="en-US" altLang="zh-CN" sz="2800" dirty="0"/>
              <a:t>:</a:t>
            </a:r>
            <a:endParaRPr lang="en-US" altLang="zh-CN" sz="2800" dirty="0"/>
          </a:p>
          <a:p>
            <a:pPr lvl="1"/>
            <a:r>
              <a:rPr lang="en-US" altLang="zh-CN" sz="2800" dirty="0" smtClean="0"/>
              <a:t>Analyzing reasons and causes</a:t>
            </a:r>
            <a:endParaRPr lang="en-US" altLang="zh-CN" sz="2800" dirty="0"/>
          </a:p>
          <a:p>
            <a:pPr lvl="1"/>
            <a:r>
              <a:rPr lang="en-US" altLang="zh-CN" sz="2800" dirty="0" smtClean="0"/>
              <a:t>Associating and comparing with others</a:t>
            </a:r>
            <a:endParaRPr lang="en-US" altLang="zh-CN" sz="2800" dirty="0"/>
          </a:p>
          <a:p>
            <a:pPr lvl="1"/>
            <a:r>
              <a:rPr lang="en-US" altLang="zh-CN" sz="2800" dirty="0" smtClean="0"/>
              <a:t>Evaluating the merits ( implication and significance ) and demerits</a:t>
            </a:r>
            <a:endParaRPr lang="en-US" altLang="zh-CN" sz="2800" dirty="0"/>
          </a:p>
          <a:p>
            <a:r>
              <a:rPr lang="en-US" altLang="zh-CN" sz="2800" dirty="0" smtClean="0"/>
              <a:t>( limitations and future research )</a:t>
            </a:r>
            <a:endParaRPr lang="en-US" altLang="zh-CN" sz="2800" dirty="0"/>
          </a:p>
          <a:p>
            <a:r>
              <a:rPr lang="en-US" altLang="zh-CN" sz="2800" dirty="0" smtClean="0"/>
              <a:t>Step 4: Concluding from the results: the particular contribution of the study to the filed</a:t>
            </a:r>
            <a:r>
              <a:rPr lang="en-US" altLang="zh-CN" sz="2800" dirty="0"/>
              <a:t>.</a:t>
            </a:r>
            <a:endParaRPr lang="zh-CN" altLang="en-US" sz="2800"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a:xfrm>
            <a:off x="689712" y="781396"/>
            <a:ext cx="9667946" cy="5619403"/>
          </a:xfrm>
        </p:spPr>
        <p:txBody>
          <a:bodyPr/>
          <a:lstStyle/>
          <a:p>
            <a:r>
              <a:rPr lang="en-US" altLang="zh-CN" sz="2800" b="1" dirty="0" smtClean="0"/>
              <a:t>Example</a:t>
            </a:r>
            <a:r>
              <a:rPr lang="en-US" altLang="zh-CN" sz="2800" b="1" dirty="0"/>
              <a:t>:</a:t>
            </a:r>
            <a:endParaRPr lang="en-US" altLang="zh-CN" sz="2800" dirty="0"/>
          </a:p>
          <a:p>
            <a:r>
              <a:rPr lang="en-US" altLang="zh-CN" sz="2800" b="1" dirty="0" smtClean="0"/>
              <a:t>The research problem</a:t>
            </a:r>
            <a:r>
              <a:rPr lang="en-US" altLang="zh-CN" sz="2800" b="1" dirty="0"/>
              <a:t>:</a:t>
            </a:r>
            <a:endParaRPr lang="en-US" altLang="zh-CN" sz="2800" dirty="0"/>
          </a:p>
          <a:p>
            <a:pPr lvl="1"/>
            <a:r>
              <a:rPr lang="en-US" altLang="zh-CN" sz="2800" dirty="0"/>
              <a:t>Heating chair assisted by leg-warmer: A potential way to achieve better thermal comfort and greater energy conservation in </a:t>
            </a:r>
            <a:r>
              <a:rPr lang="en-US" altLang="zh-CN" sz="2800" dirty="0" smtClean="0"/>
              <a:t>winter. </a:t>
            </a:r>
            <a:endParaRPr lang="en-US" altLang="zh-CN" sz="2800" dirty="0"/>
          </a:p>
          <a:p>
            <a:r>
              <a:rPr lang="en-US" altLang="zh-CN" sz="2800" b="1" dirty="0"/>
              <a:t>Method:</a:t>
            </a:r>
            <a:endParaRPr lang="en-US" altLang="zh-CN" sz="2800" dirty="0"/>
          </a:p>
          <a:p>
            <a:r>
              <a:rPr lang="en-US" altLang="zh-CN" sz="2800" b="1" dirty="0" smtClean="0"/>
              <a:t>A series of experiments was conducted at the temperatures of 14, 16, 18 and 22</a:t>
            </a:r>
            <a:r>
              <a:rPr lang="en-US" altLang="zh-CN" sz="2800" b="1" dirty="0"/>
              <a:t>◦C</a:t>
            </a:r>
            <a:r>
              <a:rPr lang="en-US" altLang="zh-CN" sz="2800" b="1" dirty="0" smtClean="0"/>
              <a:t>, respectively. During the tests, 16 subjects ( 8 males and 8 females ) were exposed to cool environments with different heating modes ( no heating devices, heating chairs and heating chairs with leg-warmers</a:t>
            </a:r>
            <a:r>
              <a:rPr lang="en-US" altLang="zh-CN" sz="2800" b="1" dirty="0"/>
              <a:t>).</a:t>
            </a:r>
            <a:endParaRPr lang="zh-CN" altLang="en-US" sz="2800" dirty="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pic>
        <p:nvPicPr>
          <p:cNvPr id="4" name="图片 3"/>
          <p:cNvPicPr>
            <a:picLocks noChangeAspect="1"/>
          </p:cNvPicPr>
          <p:nvPr/>
        </p:nvPicPr>
        <p:blipFill>
          <a:blip r:embed="rId1"/>
          <a:stretch>
            <a:fillRect/>
          </a:stretch>
        </p:blipFill>
        <p:spPr>
          <a:xfrm>
            <a:off x="689712" y="249382"/>
            <a:ext cx="8940816" cy="5253643"/>
          </a:xfrm>
          <a:prstGeom prst="rect">
            <a:avLst/>
          </a:prstGeom>
        </p:spPr>
      </p:pic>
      <p:sp>
        <p:nvSpPr>
          <p:cNvPr id="3" name="文本占位符 2"/>
          <p:cNvSpPr>
            <a:spLocks noGrp="1"/>
          </p:cNvSpPr>
          <p:nvPr>
            <p:ph type="body" sz="quarter" idx="11"/>
          </p:nvPr>
        </p:nvSpPr>
        <p:spPr>
          <a:xfrm>
            <a:off x="689712" y="1203433"/>
            <a:ext cx="8656269" cy="5297120"/>
          </a:xfrm>
        </p:spPr>
        <p:txBody>
          <a:bodyPr/>
          <a:lstStyle/>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endParaRPr lang="en-US" altLang="zh-CN" dirty="0" smtClean="0"/>
          </a:p>
          <a:p>
            <a:endParaRPr lang="en-US" altLang="zh-CN" dirty="0"/>
          </a:p>
          <a:p>
            <a:r>
              <a:rPr lang="en-US" altLang="zh-CN" dirty="0"/>
              <a:t>Fig</a:t>
            </a:r>
            <a:r>
              <a:rPr lang="en-US" altLang="zh-CN" dirty="0" smtClean="0"/>
              <a:t>. 13 The average powers of personal heating device</a:t>
            </a:r>
            <a:endParaRPr lang="en-US" altLang="zh-CN"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10233212" cy="5064363"/>
          </a:xfrm>
        </p:spPr>
        <p:txBody>
          <a:bodyPr/>
          <a:lstStyle/>
          <a:p>
            <a:r>
              <a:rPr lang="en-US" altLang="zh-CN" sz="2800" b="1" dirty="0" smtClean="0"/>
              <a:t>Step 1: Describing the Data</a:t>
            </a:r>
            <a:endParaRPr lang="en-US" altLang="zh-CN" sz="2800" dirty="0"/>
          </a:p>
          <a:p>
            <a:r>
              <a:rPr lang="en-US" altLang="zh-CN" sz="2800" b="1" dirty="0"/>
              <a:t>Fig</a:t>
            </a:r>
            <a:r>
              <a:rPr lang="en-US" altLang="zh-CN" sz="2800" b="1" dirty="0" smtClean="0"/>
              <a:t>. 13 presents the heating powers of heating chairs and leg-warmer in the experiments. The average heating powers of heating chairs were 34.1, 25.3 and 19.4 W for each person at 14, 16 and 18</a:t>
            </a:r>
            <a:r>
              <a:rPr lang="en-US" altLang="zh-CN" sz="2800" b="1" dirty="0"/>
              <a:t>◦C</a:t>
            </a:r>
            <a:r>
              <a:rPr lang="en-US" altLang="zh-CN" sz="2800" b="1" dirty="0" smtClean="0"/>
              <a:t>, respectively. As combined with leg-warmers, the average powers of heating chairs were reduced to 22.6, 15.0 and 12.4 W for each person at 14, 16 and 18</a:t>
            </a:r>
            <a:r>
              <a:rPr lang="en-US" altLang="zh-CN" sz="2800" b="1" dirty="0"/>
              <a:t>◦C</a:t>
            </a:r>
            <a:r>
              <a:rPr lang="en-US" altLang="zh-CN" sz="2800" b="1" dirty="0" smtClean="0"/>
              <a:t>, respectively, and those of leg-warmers were 18.5, 19.9 and 13.0 W for each person. Thus, the total heating powers of the combination were 41.1, 34.9 and 25.4 W for each person at 14, 16 and 18</a:t>
            </a:r>
            <a:r>
              <a:rPr lang="en-US" altLang="zh-CN" sz="2800" b="1" dirty="0"/>
              <a:t>◦C</a:t>
            </a:r>
            <a:r>
              <a:rPr lang="en-US" altLang="zh-CN" sz="2800" b="1" dirty="0" smtClean="0"/>
              <a:t>, respectively</a:t>
            </a:r>
            <a:r>
              <a:rPr lang="en-US" altLang="zh-CN" sz="2800" b="1" dirty="0"/>
              <a:t>.</a:t>
            </a:r>
            <a:endParaRPr lang="zh-CN" altLang="en-US" sz="2800"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1" y="1220058"/>
            <a:ext cx="8656269" cy="4765105"/>
          </a:xfrm>
        </p:spPr>
        <p:txBody>
          <a:bodyPr/>
          <a:lstStyle/>
          <a:p>
            <a:r>
              <a:rPr lang="en-US" altLang="zh-CN" sz="2800" b="1" dirty="0" smtClean="0"/>
              <a:t>Step 2: Interpreting the data = results</a:t>
            </a:r>
            <a:endParaRPr lang="en-US" altLang="zh-CN" sz="2800" dirty="0"/>
          </a:p>
          <a:p>
            <a:r>
              <a:rPr lang="en-US" altLang="zh-CN" sz="2800" b="1" dirty="0" smtClean="0"/>
              <a:t>It is obvious that subjects needed more energy of personal heating as the indoor temperature decreased</a:t>
            </a:r>
            <a:r>
              <a:rPr lang="en-US" altLang="zh-CN" sz="2800" b="1" dirty="0"/>
              <a:t>.</a:t>
            </a:r>
            <a:endParaRPr lang="zh-CN" altLang="en-US" sz="2800"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9468441" cy="4914734"/>
          </a:xfrm>
        </p:spPr>
        <p:txBody>
          <a:bodyPr/>
          <a:lstStyle/>
          <a:p>
            <a:r>
              <a:rPr lang="en-US" altLang="zh-CN" sz="2800" b="1" dirty="0" smtClean="0"/>
              <a:t>Step 3: Discussing </a:t>
            </a:r>
            <a:r>
              <a:rPr lang="en-US" altLang="zh-CN" sz="2800" b="1" dirty="0"/>
              <a:t>the </a:t>
            </a:r>
            <a:r>
              <a:rPr lang="en-US" altLang="zh-CN" sz="2800" b="1" dirty="0" smtClean="0"/>
              <a:t>results</a:t>
            </a:r>
            <a:endParaRPr lang="en-US" altLang="zh-CN" sz="2800" b="1" dirty="0" smtClean="0"/>
          </a:p>
          <a:p>
            <a:r>
              <a:rPr lang="en-US" altLang="zh-CN" sz="2800" b="1" dirty="0" smtClean="0"/>
              <a:t>Analyzing reasons and causes</a:t>
            </a:r>
            <a:endParaRPr lang="en-US" altLang="zh-CN" sz="2800" dirty="0"/>
          </a:p>
          <a:p>
            <a:r>
              <a:rPr lang="en-US" altLang="zh-CN" sz="2800" dirty="0" smtClean="0"/>
              <a:t>As shown in Section 3.2.1, either heating chairs or heating chairs with leg-warmers improved subjective comfort in cool environments. And heating chairs assisted by leg-warmers exerted greater effects using heating chairs alone. </a:t>
            </a:r>
            <a:r>
              <a:rPr lang="en-US" altLang="zh-CN" sz="2800" b="1" u="sng" dirty="0" smtClean="0">
                <a:solidFill>
                  <a:srgbClr val="FF0000"/>
                </a:solidFill>
              </a:rPr>
              <a:t>This is due to </a:t>
            </a:r>
            <a:r>
              <a:rPr lang="en-US" altLang="zh-CN" sz="2800" dirty="0" smtClean="0"/>
              <a:t>the fewer cold body parts when using heating chairs and leg-warmers at the same time</a:t>
            </a:r>
            <a:r>
              <a:rPr lang="en-US" altLang="zh-CN" sz="2800" dirty="0"/>
              <a:t>.</a:t>
            </a:r>
            <a:endParaRPr lang="zh-CN" altLang="en-US" sz="2800" dirty="0"/>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657333"/>
            <a:ext cx="11280615" cy="5710216"/>
          </a:xfrm>
        </p:spPr>
        <p:txBody>
          <a:bodyPr/>
          <a:lstStyle/>
          <a:p>
            <a:r>
              <a:rPr lang="en-US" altLang="zh-CN" sz="2800" b="1" dirty="0" smtClean="0"/>
              <a:t>Associating and comparing with others</a:t>
            </a:r>
            <a:endParaRPr lang="en-US" altLang="zh-CN" sz="2800" dirty="0"/>
          </a:p>
          <a:p>
            <a:r>
              <a:rPr lang="en-US" altLang="zh-CN" sz="2800" b="1" u="sng" dirty="0" smtClean="0">
                <a:solidFill>
                  <a:srgbClr val="FF0000"/>
                </a:solidFill>
              </a:rPr>
              <a:t>This study confirmed some important conclusions in previous studies. </a:t>
            </a:r>
            <a:r>
              <a:rPr lang="en-US" altLang="zh-CN" sz="2800" dirty="0" smtClean="0"/>
              <a:t>As indicated in Sections 3.2.1 and 3.2.3, overall thermal sensation and comfort were both improved as the local conditions of body parts were ameliorated. </a:t>
            </a:r>
            <a:r>
              <a:rPr lang="en-US" altLang="zh-CN" sz="2800" b="1" u="sng" dirty="0" smtClean="0">
                <a:solidFill>
                  <a:srgbClr val="FF0000"/>
                </a:solidFill>
              </a:rPr>
              <a:t>This result supports many findings in previous studies </a:t>
            </a:r>
            <a:r>
              <a:rPr lang="en-US" altLang="zh-CN" sz="2800" dirty="0" smtClean="0"/>
              <a:t>[42–45] that the whole thermal comfort is influenced by the local one. Besides, as shown in Section 3.2.3, some other body parts which were not directly heated like arms and abdomens were also warmer and more comfortable when heating devices were used. </a:t>
            </a:r>
            <a:r>
              <a:rPr lang="en-US" altLang="zh-CN" sz="2800" b="1" u="sng" dirty="0" smtClean="0">
                <a:solidFill>
                  <a:srgbClr val="FF0000"/>
                </a:solidFill>
              </a:rPr>
              <a:t>This phenomenon is consistent with the opinion of Zhang et al. </a:t>
            </a:r>
            <a:r>
              <a:rPr lang="en-US" altLang="zh-CN" sz="2800" dirty="0" smtClean="0"/>
              <a:t>[</a:t>
            </a:r>
            <a:r>
              <a:rPr lang="en-US" altLang="zh-CN" sz="2800" dirty="0"/>
              <a:t>42</a:t>
            </a:r>
            <a:r>
              <a:rPr lang="en-US" altLang="zh-CN" sz="2800" dirty="0" smtClean="0"/>
              <a:t>] that the non-uniform sensations of local body parts exert mutual influences that local body parts on one side of thermal sensation will affect others on the opposite side</a:t>
            </a:r>
            <a:r>
              <a:rPr lang="en-US" altLang="zh-CN" dirty="0"/>
              <a:t>.</a:t>
            </a:r>
            <a:endParaRPr lang="zh-CN" altLang="en-US" dirty="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2"/>
            <a:ext cx="10948106" cy="5380247"/>
          </a:xfrm>
        </p:spPr>
        <p:txBody>
          <a:bodyPr/>
          <a:lstStyle/>
          <a:p>
            <a:r>
              <a:rPr lang="en-US" altLang="zh-CN" sz="2800" b="1" dirty="0" smtClean="0"/>
              <a:t>Evaluating the merits (implication and significance) and demerits (limitations and future research</a:t>
            </a:r>
            <a:r>
              <a:rPr lang="en-US" altLang="zh-CN" sz="2800" b="1" dirty="0"/>
              <a:t>)</a:t>
            </a:r>
            <a:endParaRPr lang="en-US" altLang="zh-CN" sz="2800" dirty="0"/>
          </a:p>
          <a:p>
            <a:r>
              <a:rPr lang="en-US" altLang="zh-CN" sz="2800" dirty="0" smtClean="0"/>
              <a:t>This study demonstrated that the combination of heating chairs and leg-warmers </a:t>
            </a:r>
            <a:r>
              <a:rPr lang="en-US" altLang="zh-CN" sz="2800" b="1" u="sng" dirty="0" smtClean="0">
                <a:solidFill>
                  <a:srgbClr val="FF0000"/>
                </a:solidFill>
              </a:rPr>
              <a:t>were superior </a:t>
            </a:r>
            <a:r>
              <a:rPr lang="en-US" altLang="zh-CN" sz="2800" dirty="0" smtClean="0"/>
              <a:t>to the usage of heating chairs alone since the former one contributed to better thermal comfort and higher energy-efficiency</a:t>
            </a:r>
            <a:r>
              <a:rPr lang="en-US" altLang="zh-CN" sz="2800" dirty="0"/>
              <a:t>.</a:t>
            </a:r>
            <a:endParaRPr lang="en-US" altLang="zh-CN" sz="2800" dirty="0"/>
          </a:p>
          <a:p>
            <a:r>
              <a:rPr lang="en-US" altLang="zh-CN" sz="2800" b="1" u="sng" dirty="0">
                <a:solidFill>
                  <a:srgbClr val="FF0000"/>
                </a:solidFill>
              </a:rPr>
              <a:t>However</a:t>
            </a:r>
            <a:r>
              <a:rPr lang="en-US" altLang="zh-CN" sz="2800" b="1" u="sng" dirty="0" smtClean="0">
                <a:solidFill>
                  <a:srgbClr val="FF0000"/>
                </a:solidFill>
              </a:rPr>
              <a:t>, there are still some limitations in this study. </a:t>
            </a:r>
            <a:r>
              <a:rPr lang="en-US" altLang="zh-CN" sz="2800" dirty="0" smtClean="0"/>
              <a:t>Although heating chairs and leg-warmers were effective to maintain comfort, the feet still suffered obvious discomfort as in door temperature dropped to 14 or 16</a:t>
            </a:r>
            <a:r>
              <a:rPr lang="en-US" altLang="zh-CN" sz="2800" dirty="0"/>
              <a:t>◦C</a:t>
            </a:r>
            <a:r>
              <a:rPr lang="en-US" altLang="zh-CN" sz="2800" dirty="0" smtClean="0"/>
              <a:t>. </a:t>
            </a:r>
            <a:r>
              <a:rPr lang="en-US" altLang="zh-CN" sz="2800" b="1" u="sng" dirty="0" smtClean="0">
                <a:solidFill>
                  <a:srgbClr val="FF0000"/>
                </a:solidFill>
              </a:rPr>
              <a:t>Thus, more studies should be carried out for better local comfort of feet in future</a:t>
            </a:r>
            <a:r>
              <a:rPr lang="en-US" altLang="zh-CN" sz="2800" dirty="0"/>
              <a:t>.</a:t>
            </a:r>
            <a:endParaRPr lang="zh-CN" altLang="en-US" sz="2800" dirty="0"/>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5014487"/>
          </a:xfrm>
        </p:spPr>
        <p:txBody>
          <a:bodyPr/>
          <a:lstStyle/>
          <a:p>
            <a:r>
              <a:rPr lang="en-US" altLang="zh-CN" sz="2800" b="1" dirty="0" smtClean="0"/>
              <a:t>Step 4</a:t>
            </a:r>
            <a:r>
              <a:rPr lang="en-US" altLang="zh-CN" sz="2800" b="1" dirty="0"/>
              <a:t>: Conclusion</a:t>
            </a:r>
            <a:endParaRPr lang="en-US" altLang="zh-CN" sz="2800" dirty="0"/>
          </a:p>
          <a:p>
            <a:r>
              <a:rPr lang="en-US" altLang="zh-CN" sz="2800" b="1" dirty="0" smtClean="0"/>
              <a:t>The combination of heating chairs and leg-warmers exerted greater influences on reducing cold sensation, improving comfort and acceptability, and lowering the  preference to be warmer than using heating chairs alone</a:t>
            </a:r>
            <a:r>
              <a:rPr lang="en-US" altLang="zh-CN" sz="2800" b="1" dirty="0"/>
              <a:t>.</a:t>
            </a:r>
            <a:endParaRPr lang="zh-CN" altLang="en-US" sz="2800" dirty="0"/>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mianfeiwendang.com/pic/25b61e39692a222ac71c26e2/1-810-jpg_6-1080-0-0-1080.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750422" y="346491"/>
            <a:ext cx="8307977" cy="62309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endParaRPr lang="zh-CN" altLang="en-US"/>
          </a:p>
        </p:txBody>
      </p:sp>
      <p:sp>
        <p:nvSpPr>
          <p:cNvPr id="3" name="文本占位符 2"/>
          <p:cNvSpPr>
            <a:spLocks noGrp="1"/>
          </p:cNvSpPr>
          <p:nvPr>
            <p:ph type="body" sz="quarter" idx="11"/>
          </p:nvPr>
        </p:nvSpPr>
        <p:spPr>
          <a:xfrm>
            <a:off x="689712" y="1203433"/>
            <a:ext cx="8656269" cy="4731854"/>
          </a:xfrm>
        </p:spPr>
        <p:txBody>
          <a:bodyPr/>
          <a:lstStyle/>
          <a:p>
            <a:r>
              <a:rPr lang="en-US" altLang="zh-CN" sz="2800" b="1" dirty="0" smtClean="0"/>
              <a:t>Move </a:t>
            </a:r>
            <a:r>
              <a:rPr lang="en-US" altLang="zh-CN" sz="2800" b="1" dirty="0"/>
              <a:t>3</a:t>
            </a:r>
            <a:r>
              <a:rPr lang="en-US" altLang="zh-CN" sz="2800" b="1" dirty="0" smtClean="0"/>
              <a:t>: preparing for the present research</a:t>
            </a:r>
            <a:endParaRPr lang="en-US" altLang="zh-CN" sz="2800" dirty="0"/>
          </a:p>
          <a:p>
            <a:r>
              <a:rPr lang="en-US" altLang="zh-CN" sz="2800" b="1" dirty="0" smtClean="0"/>
              <a:t>The third move starts to prepare for present research by indicating a gap, raising questions and extending a finding.</a:t>
            </a:r>
            <a:endParaRPr lang="en-US" altLang="zh-CN" sz="2800" b="1" dirty="0" smtClean="0"/>
          </a:p>
          <a:p>
            <a:endParaRPr lang="en-US" altLang="zh-CN" sz="2800" b="1" dirty="0" smtClean="0"/>
          </a:p>
          <a:p>
            <a:r>
              <a:rPr lang="en-US" altLang="zh-CN" sz="2800" b="1" dirty="0" smtClean="0"/>
              <a:t>Move </a:t>
            </a:r>
            <a:r>
              <a:rPr lang="en-US" altLang="zh-CN" sz="2800" b="1" dirty="0"/>
              <a:t>4: the present research</a:t>
            </a:r>
            <a:endParaRPr lang="en-US" altLang="zh-CN" sz="2800" dirty="0"/>
          </a:p>
          <a:p>
            <a:r>
              <a:rPr lang="en-US" altLang="zh-CN" sz="2800" b="1" dirty="0"/>
              <a:t>The last move will introduce the present study by giving the purpose and describing the present research</a:t>
            </a:r>
            <a:r>
              <a:rPr lang="en-US" altLang="zh-CN" sz="2800" b="1" dirty="0" smtClean="0"/>
              <a:t>.</a:t>
            </a:r>
            <a:endParaRPr lang="zh-CN" altLang="en-US" sz="2800" dirty="0"/>
          </a:p>
        </p:txBody>
      </p:sp>
    </p:spTree>
  </p:cSld>
  <p:clrMapOvr>
    <a:masterClrMapping/>
  </p:clrMapOvr>
</p:sld>
</file>

<file path=ppt/tags/tag1.xml><?xml version="1.0" encoding="utf-8"?>
<p:tagLst xmlns:p="http://schemas.openxmlformats.org/presentationml/2006/main">
  <p:tag name="KSO_WPP_MARK_KEY" val="5a9dbd69-4321-4758-9e56-45c9d00a5b84"/>
  <p:tag name="COMMONDATA" val="eyJoZGlkIjoiYzI1NzA3NDZiOGU5ZDE1ODJmNmYxMWNhMTZhNTEwNjAifQ=="/>
</p:tagLst>
</file>

<file path=ppt/theme/theme1.xml><?xml version="1.0" encoding="utf-8"?>
<a:theme xmlns:a="http://schemas.openxmlformats.org/drawingml/2006/main" name="Office 主题​​">
  <a:themeElements>
    <a:clrScheme name="山东大学配色">
      <a:dk1>
        <a:srgbClr val="9B0D14"/>
      </a:dk1>
      <a:lt1>
        <a:srgbClr val="FFFFFF"/>
      </a:lt1>
      <a:dk2>
        <a:srgbClr val="9B0D14"/>
      </a:dk2>
      <a:lt2>
        <a:srgbClr val="FFFFFF"/>
      </a:lt2>
      <a:accent1>
        <a:srgbClr val="3B3B3B"/>
      </a:accent1>
      <a:accent2>
        <a:srgbClr val="5C5C5C"/>
      </a:accent2>
      <a:accent3>
        <a:srgbClr val="929292"/>
      </a:accent3>
      <a:accent4>
        <a:srgbClr val="E9E9E9"/>
      </a:accent4>
      <a:accent5>
        <a:srgbClr val="E9E9E9"/>
      </a:accent5>
      <a:accent6>
        <a:srgbClr val="FFFFFF"/>
      </a:accent6>
      <a:hlink>
        <a:srgbClr val="FFFFFF"/>
      </a:hlink>
      <a:folHlink>
        <a:srgbClr val="FFFFF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22839</Words>
  <Application>WPS 演示</Application>
  <PresentationFormat>宽屏</PresentationFormat>
  <Paragraphs>557</Paragraphs>
  <Slides>89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89</vt:i4>
      </vt:variant>
    </vt:vector>
  </HeadingPairs>
  <TitlesOfParts>
    <vt:vector size="98" baseType="lpstr">
      <vt:lpstr>Arial</vt:lpstr>
      <vt:lpstr>宋体</vt:lpstr>
      <vt:lpstr>Wingdings</vt:lpstr>
      <vt:lpstr>微软雅黑</vt:lpstr>
      <vt:lpstr>等线</vt:lpstr>
      <vt:lpstr>Times New Roman</vt:lpstr>
      <vt:lpstr>Arial Unicode MS</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Bar chart （条形图） </vt:lpstr>
      <vt:lpstr> Pie chart （饼状图） </vt:lpstr>
      <vt:lpstr> Flow chart 流程图 </vt:lpstr>
      <vt:lpstr> Line graph折线图 </vt:lpstr>
      <vt:lpstr> Scatter graph散点图 </vt:lpstr>
      <vt:lpstr> Area graph面积图 </vt:lpstr>
      <vt:lpstr> Structure schematic diagram 结构示意图 </vt:lpstr>
      <vt:lpstr> Photo </vt:lpstr>
      <vt:lpstr> Table </vt:lpstr>
      <vt:lpstr>PowerPoint 演示文稿</vt:lpstr>
      <vt:lpstr>3.Some software for producing figures and tables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王焕杨</dc:creator>
  <cp:lastModifiedBy>翎。</cp:lastModifiedBy>
  <cp:revision>313</cp:revision>
  <dcterms:created xsi:type="dcterms:W3CDTF">2018-04-09T07:37:00Z</dcterms:created>
  <dcterms:modified xsi:type="dcterms:W3CDTF">2023-04-28T01:46:49Z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5FF519F119814E669E7F0EC49B6C0C0C_12</vt:lpwstr>
  </property>
  <property fmtid="{D5CDD505-2E9C-101B-9397-08002B2CF9AE}" pid="3" name="KSOProductBuildVer">
    <vt:lpwstr>2052-11.1.0.14036</vt:lpwstr>
  </property>
</Properties>
</file>

<file path=docProps/thumbnail.jpeg>
</file>